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4"/>
  </p:notesMasterIdLst>
  <p:sldIdLst>
    <p:sldId id="256" r:id="rId2"/>
    <p:sldId id="257" r:id="rId3"/>
    <p:sldId id="272" r:id="rId4"/>
    <p:sldId id="258" r:id="rId5"/>
    <p:sldId id="259" r:id="rId6"/>
    <p:sldId id="260" r:id="rId7"/>
    <p:sldId id="278" r:id="rId8"/>
    <p:sldId id="267" r:id="rId9"/>
    <p:sldId id="279" r:id="rId10"/>
    <p:sldId id="266" r:id="rId11"/>
    <p:sldId id="268" r:id="rId12"/>
    <p:sldId id="261" r:id="rId13"/>
    <p:sldId id="269" r:id="rId14"/>
    <p:sldId id="270" r:id="rId15"/>
    <p:sldId id="280" r:id="rId16"/>
    <p:sldId id="273" r:id="rId17"/>
    <p:sldId id="275" r:id="rId18"/>
    <p:sldId id="276" r:id="rId19"/>
    <p:sldId id="274" r:id="rId20"/>
    <p:sldId id="277" r:id="rId21"/>
    <p:sldId id="264" r:id="rId22"/>
    <p:sldId id="281" r:id="rId23"/>
  </p:sldIdLst>
  <p:sldSz cx="14630400" cy="8229600"/>
  <p:notesSz cx="8229600" cy="14630400"/>
  <p:embeddedFontLst>
    <p:embeddedFont>
      <p:font typeface="Poppins Light" panose="00000400000000000000" pitchFamily="2" charset="0"/>
      <p:regular r:id="rId25"/>
    </p:embeddedFont>
    <p:embeddedFont>
      <p:font typeface="Roboto Light" panose="02000000000000000000" pitchFamily="2" charset="0"/>
      <p:regular r:id="rId26"/>
      <p: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E0DF"/>
    <a:srgbClr val="0505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66" d="100"/>
          <a:sy n="66" d="100"/>
        </p:scale>
        <p:origin x="792" y="1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6091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38CE7-C783-2BC9-E4B3-5CF6BC0610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435E7F-98DD-5300-0F38-97284E4D07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39E46E-EF92-74CB-CC0A-9B67B91B37D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792862E-BEEB-5AA0-7F6A-86D3AA44F787}"/>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215877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2099F8-8D3C-86AC-3AAA-E61C542AD6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8C370C-A69A-176F-E9E8-215C6032EC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19B4B5-483A-5DD8-97ED-D29CF6E411F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2CDBCBC-E641-6CFF-AFDF-71A4C320396F}"/>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292378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A85326-6704-4A6A-594C-96B98D4255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39F61F-CC4E-DA1B-2940-C18389DFE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A0520D-B8CC-3543-E461-C60333E358B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64E73C-5121-AA43-62AF-2CF70DD8D040}"/>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34644553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37E2F-C57E-CB27-990C-D21F2F2165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B43EC0-9EC4-2117-2706-24BBD0F680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CF70E9-4815-9FDE-9015-4FF78EEFF56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88D85FA-6294-B4A9-3590-8BEBEEF1EDEC}"/>
              </a:ext>
            </a:extLst>
          </p:cNvPr>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473034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DE933-739A-050F-7521-26BF5B1E59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BE3C41-E8AF-8385-A00D-CAB621CFA1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937144-31D0-5FDC-67C3-6C4B1D9BD9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31E0B98-CAAC-1269-FAB1-F930A765516D}"/>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651075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0.xml"/><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821180"/>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Predicting Sleep Disorders: A Data-Driven Approach</a:t>
            </a:r>
            <a:endParaRPr lang="en-US" sz="4450" dirty="0"/>
          </a:p>
        </p:txBody>
      </p:sp>
      <p:sp>
        <p:nvSpPr>
          <p:cNvPr id="4" name="Text 1"/>
          <p:cNvSpPr/>
          <p:nvPr/>
        </p:nvSpPr>
        <p:spPr>
          <a:xfrm>
            <a:off x="793790" y="3578900"/>
            <a:ext cx="7556421" cy="217741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Welcome to this presentation on predicting sleep disorders using a data-driven approach. In this project, we harness the power of machine learning to identify individuals at risk of developing sleep disorders, potentially revolutionizing early diagnosis and intervention strategies. Join us as we explore the methodology, findings, and future implications of this work. Let's dive in!</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B5497-AD3D-46E1-DD29-F7FA5068D6FD}"/>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E2BED232-5DEE-63E7-4460-16DC10C210FC}"/>
              </a:ext>
            </a:extLst>
          </p:cNvPr>
          <p:cNvSpPr/>
          <p:nvPr/>
        </p:nvSpPr>
        <p:spPr>
          <a:xfrm>
            <a:off x="793790" y="336753"/>
            <a:ext cx="1001555" cy="771673"/>
          </a:xfrm>
          <a:prstGeom prst="rect">
            <a:avLst/>
          </a:prstGeom>
          <a:noFill/>
          <a:ln/>
        </p:spPr>
        <p:txBody>
          <a:bodyPr wrap="square" lIns="0" tIns="0" rIns="0" bIns="0" rtlCol="0" anchor="t"/>
          <a:lstStyle/>
          <a:p>
            <a:pPr marL="0" indent="0">
              <a:lnSpc>
                <a:spcPts val="5550"/>
              </a:lnSpc>
              <a:buNone/>
            </a:pPr>
            <a:r>
              <a:rPr lang="en-US" sz="3400" b="1" dirty="0">
                <a:solidFill>
                  <a:srgbClr val="F2F2F3"/>
                </a:solidFill>
                <a:latin typeface="Poppins Light" pitchFamily="34" charset="0"/>
                <a:ea typeface="Poppins Light" pitchFamily="34" charset="-122"/>
                <a:cs typeface="Poppins Light" pitchFamily="34" charset="-120"/>
              </a:rPr>
              <a:t>EDA:</a:t>
            </a:r>
            <a:endParaRPr lang="en-US" sz="3400" b="1" dirty="0"/>
          </a:p>
        </p:txBody>
      </p:sp>
      <p:pic>
        <p:nvPicPr>
          <p:cNvPr id="3" name="Image 0" descr="preencoded.png">
            <a:extLst>
              <a:ext uri="{FF2B5EF4-FFF2-40B4-BE49-F238E27FC236}">
                <a16:creationId xmlns:a16="http://schemas.microsoft.com/office/drawing/2014/main" id="{06987835-C5ED-AD9F-5ED0-6C0693AF7016}"/>
              </a:ext>
            </a:extLst>
          </p:cNvPr>
          <p:cNvPicPr>
            <a:picLocks noChangeAspect="1"/>
          </p:cNvPicPr>
          <p:nvPr/>
        </p:nvPicPr>
        <p:blipFill>
          <a:blip r:embed="rId3"/>
          <a:stretch>
            <a:fillRect/>
          </a:stretch>
        </p:blipFill>
        <p:spPr>
          <a:xfrm>
            <a:off x="1826169" y="562594"/>
            <a:ext cx="325164" cy="325164"/>
          </a:xfrm>
          <a:prstGeom prst="rect">
            <a:avLst/>
          </a:prstGeom>
        </p:spPr>
      </p:pic>
      <p:sp>
        <p:nvSpPr>
          <p:cNvPr id="4" name="Text 1">
            <a:extLst>
              <a:ext uri="{FF2B5EF4-FFF2-40B4-BE49-F238E27FC236}">
                <a16:creationId xmlns:a16="http://schemas.microsoft.com/office/drawing/2014/main" id="{BB203C52-F68A-3E5E-0CD2-FF964C9BBA7B}"/>
              </a:ext>
            </a:extLst>
          </p:cNvPr>
          <p:cNvSpPr/>
          <p:nvPr/>
        </p:nvSpPr>
        <p:spPr>
          <a:xfrm>
            <a:off x="2206235" y="562594"/>
            <a:ext cx="1626024" cy="45719"/>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Visual Analysis</a:t>
            </a:r>
            <a:endParaRPr lang="en-US" sz="2200" dirty="0"/>
          </a:p>
        </p:txBody>
      </p:sp>
      <p:pic>
        <p:nvPicPr>
          <p:cNvPr id="1032" name="Picture 8">
            <a:extLst>
              <a:ext uri="{FF2B5EF4-FFF2-40B4-BE49-F238E27FC236}">
                <a16:creationId xmlns:a16="http://schemas.microsoft.com/office/drawing/2014/main" id="{8B39F99F-9A03-A2B5-D899-C2430FC520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5427" y="153963"/>
            <a:ext cx="5562200" cy="384773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6897FFA9-BF64-519F-9617-12672827C0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9413" y="2640592"/>
            <a:ext cx="6680483" cy="487376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588DACA5-21E7-EEC5-DBE6-6449C855B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154" y="4088918"/>
            <a:ext cx="6136736" cy="4067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2857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184083"/>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Feature Engineering for Predictive Modeling</a:t>
            </a:r>
            <a:endParaRPr lang="en-US" sz="4450" dirty="0"/>
          </a:p>
        </p:txBody>
      </p:sp>
      <p:sp>
        <p:nvSpPr>
          <p:cNvPr id="4" name="Text 1"/>
          <p:cNvSpPr/>
          <p:nvPr/>
        </p:nvSpPr>
        <p:spPr>
          <a:xfrm>
            <a:off x="793790" y="3941802"/>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We will explore the feature engineering process. The process includes key features, model building, and evaluation. Join us as we dive deep into the world of data and predictive modeling.</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86753" y="585907"/>
            <a:ext cx="13256895" cy="1226344"/>
          </a:xfrm>
          <a:prstGeom prst="rect">
            <a:avLst/>
          </a:prstGeom>
          <a:noFill/>
          <a:ln/>
        </p:spPr>
        <p:txBody>
          <a:bodyPr wrap="square" lIns="0" tIns="0" rIns="0" bIns="0" rtlCol="0" anchor="t"/>
          <a:lstStyle/>
          <a:p>
            <a:pPr marL="0" indent="0">
              <a:lnSpc>
                <a:spcPts val="4800"/>
              </a:lnSpc>
              <a:buNone/>
            </a:pPr>
            <a:r>
              <a:rPr lang="en-US" sz="3850" dirty="0">
                <a:solidFill>
                  <a:srgbClr val="F2F2F3"/>
                </a:solidFill>
                <a:latin typeface="Poppins Light" pitchFamily="34" charset="0"/>
                <a:ea typeface="Poppins Light" pitchFamily="34" charset="-122"/>
                <a:cs typeface="Poppins Light" pitchFamily="34" charset="-120"/>
              </a:rPr>
              <a:t>Feature Engineering: Crafting Predictors from Raw Data</a:t>
            </a:r>
            <a:endParaRPr lang="en-US" sz="3850" dirty="0"/>
          </a:p>
        </p:txBody>
      </p:sp>
      <p:sp>
        <p:nvSpPr>
          <p:cNvPr id="3" name="Shape 1"/>
          <p:cNvSpPr/>
          <p:nvPr/>
        </p:nvSpPr>
        <p:spPr>
          <a:xfrm>
            <a:off x="7303770" y="2204680"/>
            <a:ext cx="22860" cy="5438894"/>
          </a:xfrm>
          <a:prstGeom prst="roundRect">
            <a:avLst>
              <a:gd name="adj" fmla="val 360522"/>
            </a:avLst>
          </a:prstGeom>
          <a:solidFill>
            <a:srgbClr val="56565B"/>
          </a:solidFill>
          <a:ln/>
        </p:spPr>
      </p:sp>
      <p:sp>
        <p:nvSpPr>
          <p:cNvPr id="4" name="Shape 2"/>
          <p:cNvSpPr/>
          <p:nvPr/>
        </p:nvSpPr>
        <p:spPr>
          <a:xfrm>
            <a:off x="6430566" y="2634734"/>
            <a:ext cx="686753" cy="22860"/>
          </a:xfrm>
          <a:prstGeom prst="roundRect">
            <a:avLst>
              <a:gd name="adj" fmla="val 360522"/>
            </a:avLst>
          </a:prstGeom>
          <a:solidFill>
            <a:srgbClr val="56565B"/>
          </a:solidFill>
          <a:ln/>
        </p:spPr>
      </p:sp>
      <p:sp>
        <p:nvSpPr>
          <p:cNvPr id="5" name="Shape 3"/>
          <p:cNvSpPr/>
          <p:nvPr/>
        </p:nvSpPr>
        <p:spPr>
          <a:xfrm>
            <a:off x="7094458" y="2425422"/>
            <a:ext cx="441484" cy="441484"/>
          </a:xfrm>
          <a:prstGeom prst="roundRect">
            <a:avLst>
              <a:gd name="adj" fmla="val 18668"/>
            </a:avLst>
          </a:prstGeom>
          <a:solidFill>
            <a:srgbClr val="3D3D42"/>
          </a:solidFill>
          <a:ln w="7620">
            <a:solidFill>
              <a:srgbClr val="56565B"/>
            </a:solidFill>
            <a:prstDash val="solid"/>
          </a:ln>
        </p:spPr>
      </p:sp>
      <p:sp>
        <p:nvSpPr>
          <p:cNvPr id="6" name="Text 4"/>
          <p:cNvSpPr/>
          <p:nvPr/>
        </p:nvSpPr>
        <p:spPr>
          <a:xfrm>
            <a:off x="7272218" y="2499003"/>
            <a:ext cx="85963" cy="294323"/>
          </a:xfrm>
          <a:prstGeom prst="rect">
            <a:avLst/>
          </a:prstGeom>
          <a:noFill/>
          <a:ln/>
        </p:spPr>
        <p:txBody>
          <a:bodyPr wrap="none" lIns="0" tIns="0" rIns="0" bIns="0" rtlCol="0" anchor="t"/>
          <a:lstStyle/>
          <a:p>
            <a:pPr marL="0" indent="0" algn="ctr">
              <a:lnSpc>
                <a:spcPts val="2300"/>
              </a:lnSpc>
              <a:buNone/>
            </a:pPr>
            <a:r>
              <a:rPr lang="en-US" sz="2300" dirty="0">
                <a:solidFill>
                  <a:srgbClr val="E5E0DF"/>
                </a:solidFill>
                <a:latin typeface="Poppins Light" pitchFamily="34" charset="0"/>
                <a:ea typeface="Poppins Light" pitchFamily="34" charset="-122"/>
                <a:cs typeface="Poppins Light" pitchFamily="34" charset="-120"/>
              </a:rPr>
              <a:t>1</a:t>
            </a:r>
            <a:endParaRPr lang="en-US" sz="2300" dirty="0"/>
          </a:p>
        </p:txBody>
      </p:sp>
      <p:sp>
        <p:nvSpPr>
          <p:cNvPr id="7" name="Text 5"/>
          <p:cNvSpPr/>
          <p:nvPr/>
        </p:nvSpPr>
        <p:spPr>
          <a:xfrm>
            <a:off x="3297555" y="2400895"/>
            <a:ext cx="2938463" cy="306586"/>
          </a:xfrm>
          <a:prstGeom prst="rect">
            <a:avLst/>
          </a:prstGeom>
          <a:noFill/>
          <a:ln/>
        </p:spPr>
        <p:txBody>
          <a:bodyPr wrap="none" lIns="0" tIns="0" rIns="0" bIns="0" rtlCol="0" anchor="t"/>
          <a:lstStyle/>
          <a:p>
            <a:pPr marL="0" indent="0" algn="r">
              <a:lnSpc>
                <a:spcPts val="2400"/>
              </a:lnSpc>
              <a:buNone/>
            </a:pPr>
            <a:r>
              <a:rPr lang="en-US" sz="1900" dirty="0">
                <a:solidFill>
                  <a:srgbClr val="E5E0DF"/>
                </a:solidFill>
                <a:latin typeface="Poppins Light" pitchFamily="34" charset="0"/>
                <a:ea typeface="Poppins Light" pitchFamily="34" charset="-122"/>
                <a:cs typeface="Poppins Light" pitchFamily="34" charset="-120"/>
              </a:rPr>
              <a:t>Variable Transformation</a:t>
            </a:r>
            <a:endParaRPr lang="en-US" sz="1900" dirty="0"/>
          </a:p>
        </p:txBody>
      </p:sp>
      <p:sp>
        <p:nvSpPr>
          <p:cNvPr id="8" name="Text 6"/>
          <p:cNvSpPr/>
          <p:nvPr/>
        </p:nvSpPr>
        <p:spPr>
          <a:xfrm>
            <a:off x="686753" y="2825115"/>
            <a:ext cx="5549265" cy="1883093"/>
          </a:xfrm>
          <a:prstGeom prst="rect">
            <a:avLst/>
          </a:prstGeom>
          <a:noFill/>
          <a:ln/>
        </p:spPr>
        <p:txBody>
          <a:bodyPr wrap="square" lIns="0" tIns="0" rIns="0" bIns="0" rtlCol="0" anchor="t"/>
          <a:lstStyle/>
          <a:p>
            <a:pPr marL="0" indent="0" algn="r">
              <a:lnSpc>
                <a:spcPts val="2450"/>
              </a:lnSpc>
              <a:buNone/>
            </a:pPr>
            <a:r>
              <a:rPr lang="en-US" sz="1500" dirty="0">
                <a:solidFill>
                  <a:srgbClr val="E5E0DF"/>
                </a:solidFill>
                <a:latin typeface="Roboto Light" pitchFamily="34" charset="0"/>
                <a:ea typeface="Roboto Light" pitchFamily="34" charset="-122"/>
                <a:cs typeface="Roboto Light" pitchFamily="34" charset="-120"/>
              </a:rPr>
              <a:t>Feature engineering involves transforming raw data into meaningful predictors that can improve the performance of machine learning models. This includes techniques such as scaling, normalization, and encoding categorical variables. Variable transformation helps ensure that the data is in a suitable format for analysis.</a:t>
            </a:r>
            <a:endParaRPr lang="en-US" sz="1500" dirty="0"/>
          </a:p>
        </p:txBody>
      </p:sp>
      <p:sp>
        <p:nvSpPr>
          <p:cNvPr id="9" name="Shape 7"/>
          <p:cNvSpPr/>
          <p:nvPr/>
        </p:nvSpPr>
        <p:spPr>
          <a:xfrm>
            <a:off x="7513082" y="3615809"/>
            <a:ext cx="686753" cy="22860"/>
          </a:xfrm>
          <a:prstGeom prst="roundRect">
            <a:avLst>
              <a:gd name="adj" fmla="val 360522"/>
            </a:avLst>
          </a:prstGeom>
          <a:solidFill>
            <a:srgbClr val="56565B"/>
          </a:solidFill>
          <a:ln/>
        </p:spPr>
      </p:sp>
      <p:sp>
        <p:nvSpPr>
          <p:cNvPr id="10" name="Shape 8"/>
          <p:cNvSpPr/>
          <p:nvPr/>
        </p:nvSpPr>
        <p:spPr>
          <a:xfrm>
            <a:off x="7094458" y="3406497"/>
            <a:ext cx="441484" cy="441484"/>
          </a:xfrm>
          <a:prstGeom prst="roundRect">
            <a:avLst>
              <a:gd name="adj" fmla="val 18668"/>
            </a:avLst>
          </a:prstGeom>
          <a:solidFill>
            <a:srgbClr val="3D3D42"/>
          </a:solidFill>
          <a:ln w="7620">
            <a:solidFill>
              <a:srgbClr val="56565B"/>
            </a:solidFill>
            <a:prstDash val="solid"/>
          </a:ln>
        </p:spPr>
      </p:sp>
      <p:sp>
        <p:nvSpPr>
          <p:cNvPr id="11" name="Text 9"/>
          <p:cNvSpPr/>
          <p:nvPr/>
        </p:nvSpPr>
        <p:spPr>
          <a:xfrm>
            <a:off x="7231023" y="3480078"/>
            <a:ext cx="168354" cy="294323"/>
          </a:xfrm>
          <a:prstGeom prst="rect">
            <a:avLst/>
          </a:prstGeom>
          <a:noFill/>
          <a:ln/>
        </p:spPr>
        <p:txBody>
          <a:bodyPr wrap="none" lIns="0" tIns="0" rIns="0" bIns="0" rtlCol="0" anchor="t"/>
          <a:lstStyle/>
          <a:p>
            <a:pPr marL="0" indent="0" algn="ctr">
              <a:lnSpc>
                <a:spcPts val="2300"/>
              </a:lnSpc>
              <a:buNone/>
            </a:pPr>
            <a:r>
              <a:rPr lang="en-US" sz="2300" dirty="0">
                <a:solidFill>
                  <a:srgbClr val="E5E0DF"/>
                </a:solidFill>
                <a:latin typeface="Poppins Light" pitchFamily="34" charset="0"/>
                <a:ea typeface="Poppins Light" pitchFamily="34" charset="-122"/>
                <a:cs typeface="Poppins Light" pitchFamily="34" charset="-120"/>
              </a:rPr>
              <a:t>2</a:t>
            </a:r>
            <a:endParaRPr lang="en-US" sz="2300" dirty="0"/>
          </a:p>
        </p:txBody>
      </p:sp>
      <p:sp>
        <p:nvSpPr>
          <p:cNvPr id="12" name="Text 10"/>
          <p:cNvSpPr/>
          <p:nvPr/>
        </p:nvSpPr>
        <p:spPr>
          <a:xfrm>
            <a:off x="8394383" y="3381970"/>
            <a:ext cx="2452807" cy="306586"/>
          </a:xfrm>
          <a:prstGeom prst="rect">
            <a:avLst/>
          </a:prstGeom>
          <a:noFill/>
          <a:ln/>
        </p:spPr>
        <p:txBody>
          <a:bodyPr wrap="none" lIns="0" tIns="0" rIns="0" bIns="0" rtlCol="0" anchor="t"/>
          <a:lstStyle/>
          <a:p>
            <a:pPr marL="0" indent="0" algn="l">
              <a:lnSpc>
                <a:spcPts val="2400"/>
              </a:lnSpc>
              <a:buNone/>
            </a:pPr>
            <a:r>
              <a:rPr lang="en-US" sz="1900" dirty="0">
                <a:solidFill>
                  <a:srgbClr val="E5E0DF"/>
                </a:solidFill>
                <a:latin typeface="Poppins Light" pitchFamily="34" charset="0"/>
                <a:ea typeface="Poppins Light" pitchFamily="34" charset="-122"/>
                <a:cs typeface="Poppins Light" pitchFamily="34" charset="-120"/>
              </a:rPr>
              <a:t>Feature Selection</a:t>
            </a:r>
            <a:endParaRPr lang="en-US" sz="1900" dirty="0"/>
          </a:p>
        </p:txBody>
      </p:sp>
      <p:sp>
        <p:nvSpPr>
          <p:cNvPr id="13" name="Text 11"/>
          <p:cNvSpPr/>
          <p:nvPr/>
        </p:nvSpPr>
        <p:spPr>
          <a:xfrm>
            <a:off x="8394383" y="3806190"/>
            <a:ext cx="5549265" cy="1883093"/>
          </a:xfrm>
          <a:prstGeom prst="rect">
            <a:avLst/>
          </a:prstGeom>
          <a:noFill/>
          <a:ln/>
        </p:spPr>
        <p:txBody>
          <a:bodyPr wrap="square" lIns="0" tIns="0" rIns="0" bIns="0" rtlCol="0" anchor="t"/>
          <a:lstStyle/>
          <a:p>
            <a:pPr marL="0" indent="0" algn="l">
              <a:lnSpc>
                <a:spcPts val="2450"/>
              </a:lnSpc>
              <a:buNone/>
            </a:pPr>
            <a:r>
              <a:rPr lang="en-US" sz="1500" dirty="0">
                <a:solidFill>
                  <a:srgbClr val="E5E0DF"/>
                </a:solidFill>
                <a:latin typeface="Roboto Light" pitchFamily="34" charset="0"/>
                <a:ea typeface="Roboto Light" pitchFamily="34" charset="-122"/>
                <a:cs typeface="Roboto Light" pitchFamily="34" charset="-120"/>
              </a:rPr>
              <a:t>Feature selection aims to identify the most relevant variables for predicting sleep disorders. This can be achieved through various statistical and machine learning techniques, such as correlation analysis, recursive feature elimination, and feature importance ranking. Selecting the right features improves model accuracy and interpretability.</a:t>
            </a:r>
            <a:endParaRPr lang="en-US" sz="1500" dirty="0"/>
          </a:p>
        </p:txBody>
      </p:sp>
      <p:sp>
        <p:nvSpPr>
          <p:cNvPr id="14" name="Shape 12"/>
          <p:cNvSpPr/>
          <p:nvPr/>
        </p:nvSpPr>
        <p:spPr>
          <a:xfrm>
            <a:off x="6430566" y="5530691"/>
            <a:ext cx="686753" cy="22860"/>
          </a:xfrm>
          <a:prstGeom prst="roundRect">
            <a:avLst>
              <a:gd name="adj" fmla="val 360522"/>
            </a:avLst>
          </a:prstGeom>
          <a:solidFill>
            <a:srgbClr val="56565B"/>
          </a:solidFill>
          <a:ln/>
        </p:spPr>
      </p:sp>
      <p:sp>
        <p:nvSpPr>
          <p:cNvPr id="15" name="Shape 13"/>
          <p:cNvSpPr/>
          <p:nvPr/>
        </p:nvSpPr>
        <p:spPr>
          <a:xfrm>
            <a:off x="7094458" y="5321379"/>
            <a:ext cx="441484" cy="441484"/>
          </a:xfrm>
          <a:prstGeom prst="roundRect">
            <a:avLst>
              <a:gd name="adj" fmla="val 18668"/>
            </a:avLst>
          </a:prstGeom>
          <a:solidFill>
            <a:srgbClr val="3D3D42"/>
          </a:solidFill>
          <a:ln w="7620">
            <a:solidFill>
              <a:srgbClr val="56565B"/>
            </a:solidFill>
            <a:prstDash val="solid"/>
          </a:ln>
        </p:spPr>
      </p:sp>
      <p:sp>
        <p:nvSpPr>
          <p:cNvPr id="16" name="Text 14"/>
          <p:cNvSpPr/>
          <p:nvPr/>
        </p:nvSpPr>
        <p:spPr>
          <a:xfrm>
            <a:off x="7229118" y="5394960"/>
            <a:ext cx="172164" cy="294323"/>
          </a:xfrm>
          <a:prstGeom prst="rect">
            <a:avLst/>
          </a:prstGeom>
          <a:noFill/>
          <a:ln/>
        </p:spPr>
        <p:txBody>
          <a:bodyPr wrap="none" lIns="0" tIns="0" rIns="0" bIns="0" rtlCol="0" anchor="t"/>
          <a:lstStyle/>
          <a:p>
            <a:pPr marL="0" indent="0" algn="ctr">
              <a:lnSpc>
                <a:spcPts val="2300"/>
              </a:lnSpc>
              <a:buNone/>
            </a:pPr>
            <a:r>
              <a:rPr lang="en-US" sz="2300" dirty="0">
                <a:solidFill>
                  <a:srgbClr val="E5E0DF"/>
                </a:solidFill>
                <a:latin typeface="Poppins Light" pitchFamily="34" charset="0"/>
                <a:ea typeface="Poppins Light" pitchFamily="34" charset="-122"/>
                <a:cs typeface="Poppins Light" pitchFamily="34" charset="-120"/>
              </a:rPr>
              <a:t>3</a:t>
            </a:r>
            <a:endParaRPr lang="en-US" sz="2300" dirty="0"/>
          </a:p>
        </p:txBody>
      </p:sp>
      <p:sp>
        <p:nvSpPr>
          <p:cNvPr id="17" name="Text 15"/>
          <p:cNvSpPr/>
          <p:nvPr/>
        </p:nvSpPr>
        <p:spPr>
          <a:xfrm>
            <a:off x="3783211" y="5296853"/>
            <a:ext cx="2452807" cy="306586"/>
          </a:xfrm>
          <a:prstGeom prst="rect">
            <a:avLst/>
          </a:prstGeom>
          <a:noFill/>
          <a:ln/>
        </p:spPr>
        <p:txBody>
          <a:bodyPr wrap="none" lIns="0" tIns="0" rIns="0" bIns="0" rtlCol="0" anchor="t"/>
          <a:lstStyle/>
          <a:p>
            <a:pPr marL="0" indent="0" algn="r">
              <a:lnSpc>
                <a:spcPts val="2400"/>
              </a:lnSpc>
              <a:buNone/>
            </a:pPr>
            <a:r>
              <a:rPr lang="en-US" sz="1900" dirty="0">
                <a:solidFill>
                  <a:srgbClr val="E5E0DF"/>
                </a:solidFill>
                <a:latin typeface="Poppins Light" pitchFamily="34" charset="0"/>
                <a:ea typeface="Poppins Light" pitchFamily="34" charset="-122"/>
                <a:cs typeface="Poppins Light" pitchFamily="34" charset="-120"/>
              </a:rPr>
              <a:t>Interaction Terms</a:t>
            </a:r>
            <a:endParaRPr lang="en-US" sz="1900" dirty="0"/>
          </a:p>
        </p:txBody>
      </p:sp>
      <p:sp>
        <p:nvSpPr>
          <p:cNvPr id="18" name="Text 16"/>
          <p:cNvSpPr/>
          <p:nvPr/>
        </p:nvSpPr>
        <p:spPr>
          <a:xfrm>
            <a:off x="686753" y="5721072"/>
            <a:ext cx="5549265" cy="1569244"/>
          </a:xfrm>
          <a:prstGeom prst="rect">
            <a:avLst/>
          </a:prstGeom>
          <a:noFill/>
          <a:ln/>
        </p:spPr>
        <p:txBody>
          <a:bodyPr wrap="square" lIns="0" tIns="0" rIns="0" bIns="0" rtlCol="0" anchor="t"/>
          <a:lstStyle/>
          <a:p>
            <a:pPr marL="0" indent="0" algn="r">
              <a:lnSpc>
                <a:spcPts val="2450"/>
              </a:lnSpc>
              <a:buNone/>
            </a:pPr>
            <a:r>
              <a:rPr lang="en-US" sz="1500" dirty="0">
                <a:solidFill>
                  <a:srgbClr val="E5E0DF"/>
                </a:solidFill>
                <a:latin typeface="Roboto Light" pitchFamily="34" charset="0"/>
                <a:ea typeface="Roboto Light" pitchFamily="34" charset="-122"/>
                <a:cs typeface="Roboto Light" pitchFamily="34" charset="-120"/>
              </a:rPr>
              <a:t>Interaction terms capture the combined effect of two or more variables on the outcome. By creating interaction terms, we can model complex relationships that may not be apparent when considering each variable in isolation. This can significantly improve the predictive power of the model.</a:t>
            </a:r>
            <a:endParaRPr lang="en-US" sz="1500" dirty="0"/>
          </a:p>
        </p:txBody>
      </p:sp>
      <p:sp>
        <p:nvSpPr>
          <p:cNvPr id="19" name="Text 1">
            <a:extLst>
              <a:ext uri="{FF2B5EF4-FFF2-40B4-BE49-F238E27FC236}">
                <a16:creationId xmlns:a16="http://schemas.microsoft.com/office/drawing/2014/main" id="{89AF8668-CC71-1653-BA17-22C7D1028EDC}"/>
              </a:ext>
            </a:extLst>
          </p:cNvPr>
          <p:cNvSpPr/>
          <p:nvPr/>
        </p:nvSpPr>
        <p:spPr>
          <a:xfrm>
            <a:off x="12599405" y="778667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E5E0DF"/>
                </a:solidFill>
                <a:highlight>
                  <a:srgbClr val="050505"/>
                </a:highlight>
                <a:latin typeface="Poppins Light" pitchFamily="34" charset="0"/>
                <a:ea typeface="Poppins Light" pitchFamily="34" charset="-122"/>
                <a:cs typeface="Poppins Light" pitchFamily="34" charset="-120"/>
              </a:rPr>
              <a:t>Aryan Pandya</a:t>
            </a:r>
            <a:endParaRPr lang="en-US" sz="2200" b="1" dirty="0">
              <a:solidFill>
                <a:srgbClr val="E5E0DF"/>
              </a:solidFill>
              <a:highlight>
                <a:srgbClr val="050505"/>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004060"/>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Understanding Key Features: BMI, Sleep, Lifestyle</a:t>
            </a:r>
            <a:endParaRPr lang="en-US" sz="4450" dirty="0"/>
          </a:p>
        </p:txBody>
      </p:sp>
      <p:sp>
        <p:nvSpPr>
          <p:cNvPr id="3" name="Text 1"/>
          <p:cNvSpPr/>
          <p:nvPr/>
        </p:nvSpPr>
        <p:spPr>
          <a:xfrm>
            <a:off x="793790" y="398859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2F3"/>
                </a:solidFill>
                <a:latin typeface="Poppins Light" pitchFamily="34" charset="0"/>
                <a:ea typeface="Poppins Light" pitchFamily="34" charset="-122"/>
                <a:cs typeface="Poppins Light" pitchFamily="34" charset="-120"/>
              </a:rPr>
              <a:t>BMI</a:t>
            </a:r>
            <a:endParaRPr lang="en-US" sz="2200" dirty="0"/>
          </a:p>
        </p:txBody>
      </p:sp>
      <p:sp>
        <p:nvSpPr>
          <p:cNvPr id="4" name="Text 2"/>
          <p:cNvSpPr/>
          <p:nvPr/>
        </p:nvSpPr>
        <p:spPr>
          <a:xfrm>
            <a:off x="793790" y="4569738"/>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Body Mass Index is a key health metric. It reflects weight relative to height. It helps assess healthy weight ranges.</a:t>
            </a:r>
            <a:endParaRPr lang="en-US" sz="1750" dirty="0"/>
          </a:p>
        </p:txBody>
      </p:sp>
      <p:sp>
        <p:nvSpPr>
          <p:cNvPr id="5" name="Text 3"/>
          <p:cNvSpPr/>
          <p:nvPr/>
        </p:nvSpPr>
        <p:spPr>
          <a:xfrm>
            <a:off x="5332928" y="398859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2F3"/>
                </a:solidFill>
                <a:latin typeface="Poppins Light" pitchFamily="34" charset="0"/>
                <a:ea typeface="Poppins Light" pitchFamily="34" charset="-122"/>
                <a:cs typeface="Poppins Light" pitchFamily="34" charset="-120"/>
              </a:rPr>
              <a:t>Sleep Duration</a:t>
            </a:r>
            <a:endParaRPr lang="en-US" sz="2200" dirty="0"/>
          </a:p>
        </p:txBody>
      </p:sp>
      <p:sp>
        <p:nvSpPr>
          <p:cNvPr id="6" name="Text 4"/>
          <p:cNvSpPr/>
          <p:nvPr/>
        </p:nvSpPr>
        <p:spPr>
          <a:xfrm>
            <a:off x="5332928" y="456973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Adequate sleep is vital for well-being. It impacts physical and mental health. Understanding sleep patterns is important.</a:t>
            </a:r>
            <a:endParaRPr lang="en-US" sz="1750" dirty="0"/>
          </a:p>
        </p:txBody>
      </p:sp>
      <p:sp>
        <p:nvSpPr>
          <p:cNvPr id="7" name="Text 5"/>
          <p:cNvSpPr/>
          <p:nvPr/>
        </p:nvSpPr>
        <p:spPr>
          <a:xfrm>
            <a:off x="9872067" y="398859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2F3"/>
                </a:solidFill>
                <a:latin typeface="Poppins Light" pitchFamily="34" charset="0"/>
                <a:ea typeface="Poppins Light" pitchFamily="34" charset="-122"/>
                <a:cs typeface="Poppins Light" pitchFamily="34" charset="-120"/>
              </a:rPr>
              <a:t>Lifestyle Habits</a:t>
            </a:r>
            <a:endParaRPr lang="en-US" sz="2200" dirty="0"/>
          </a:p>
        </p:txBody>
      </p:sp>
      <p:sp>
        <p:nvSpPr>
          <p:cNvPr id="8" name="Text 6"/>
          <p:cNvSpPr/>
          <p:nvPr/>
        </p:nvSpPr>
        <p:spPr>
          <a:xfrm>
            <a:off x="9872067" y="456973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Lifestyle habits influence health outcomes. These include diet, exercise, and habits. They're essential for predictive modeling.</a:t>
            </a:r>
            <a:endParaRPr lang="en-US" sz="1750" dirty="0"/>
          </a:p>
        </p:txBody>
      </p:sp>
      <p:sp>
        <p:nvSpPr>
          <p:cNvPr id="9" name="Text 1">
            <a:extLst>
              <a:ext uri="{FF2B5EF4-FFF2-40B4-BE49-F238E27FC236}">
                <a16:creationId xmlns:a16="http://schemas.microsoft.com/office/drawing/2014/main" id="{0A33D66E-6525-A2FD-3AFF-C6C6897550A5}"/>
              </a:ext>
            </a:extLst>
          </p:cNvPr>
          <p:cNvSpPr/>
          <p:nvPr/>
        </p:nvSpPr>
        <p:spPr>
          <a:xfrm>
            <a:off x="12599405" y="778667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E5E0DF"/>
                </a:solidFill>
                <a:highlight>
                  <a:srgbClr val="050505"/>
                </a:highlight>
                <a:latin typeface="Poppins Light" pitchFamily="34" charset="0"/>
                <a:ea typeface="Poppins Light" pitchFamily="34" charset="-122"/>
                <a:cs typeface="Poppins Light" pitchFamily="34" charset="-120"/>
              </a:rPr>
              <a:t>Aryan Pandya</a:t>
            </a:r>
            <a:endParaRPr lang="en-US" sz="2200" b="1" dirty="0">
              <a:solidFill>
                <a:srgbClr val="E5E0DF"/>
              </a:solidFill>
              <a:highlight>
                <a:srgbClr val="050505"/>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96710"/>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Creating New Features: BMI Categories &amp; Risk Scores</a:t>
            </a:r>
            <a:endParaRPr lang="en-US" sz="4450" dirty="0"/>
          </a:p>
        </p:txBody>
      </p:sp>
      <p:sp>
        <p:nvSpPr>
          <p:cNvPr id="4" name="Shape 1"/>
          <p:cNvSpPr/>
          <p:nvPr/>
        </p:nvSpPr>
        <p:spPr>
          <a:xfrm>
            <a:off x="6280190" y="4018359"/>
            <a:ext cx="510302" cy="510302"/>
          </a:xfrm>
          <a:prstGeom prst="roundRect">
            <a:avLst>
              <a:gd name="adj" fmla="val 18669"/>
            </a:avLst>
          </a:prstGeom>
          <a:solidFill>
            <a:srgbClr val="3D3D42"/>
          </a:solidFill>
          <a:ln w="7620">
            <a:solidFill>
              <a:srgbClr val="56565B"/>
            </a:solidFill>
            <a:prstDash val="solid"/>
          </a:ln>
        </p:spPr>
      </p:sp>
      <p:sp>
        <p:nvSpPr>
          <p:cNvPr id="5" name="Text 2"/>
          <p:cNvSpPr/>
          <p:nvPr/>
        </p:nvSpPr>
        <p:spPr>
          <a:xfrm>
            <a:off x="6485573" y="4103370"/>
            <a:ext cx="99417" cy="340281"/>
          </a:xfrm>
          <a:prstGeom prst="rect">
            <a:avLst/>
          </a:prstGeom>
          <a:noFill/>
          <a:ln/>
        </p:spPr>
        <p:txBody>
          <a:bodyPr wrap="none" lIns="0" tIns="0" rIns="0" bIns="0" rtlCol="0" anchor="t"/>
          <a:lstStyle/>
          <a:p>
            <a:pPr marL="0" indent="0" algn="ctr">
              <a:lnSpc>
                <a:spcPts val="2650"/>
              </a:lnSpc>
              <a:buNone/>
            </a:pPr>
            <a:r>
              <a:rPr lang="en-US" sz="2650" dirty="0">
                <a:solidFill>
                  <a:srgbClr val="E5E0DF"/>
                </a:solidFill>
                <a:latin typeface="Poppins Light" pitchFamily="34" charset="0"/>
                <a:ea typeface="Poppins Light" pitchFamily="34" charset="-122"/>
                <a:cs typeface="Poppins Light" pitchFamily="34" charset="-120"/>
              </a:rPr>
              <a:t>1</a:t>
            </a:r>
            <a:endParaRPr lang="en-US" sz="2650" dirty="0"/>
          </a:p>
        </p:txBody>
      </p:sp>
      <p:sp>
        <p:nvSpPr>
          <p:cNvPr id="6" name="Text 3"/>
          <p:cNvSpPr/>
          <p:nvPr/>
        </p:nvSpPr>
        <p:spPr>
          <a:xfrm>
            <a:off x="7017306" y="401835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Poppins Light" pitchFamily="34" charset="0"/>
                <a:ea typeface="Poppins Light" pitchFamily="34" charset="-122"/>
                <a:cs typeface="Poppins Light" pitchFamily="34" charset="-120"/>
              </a:rPr>
              <a:t>BMI Categories</a:t>
            </a:r>
            <a:endParaRPr lang="en-US" sz="2200" dirty="0"/>
          </a:p>
        </p:txBody>
      </p:sp>
      <p:sp>
        <p:nvSpPr>
          <p:cNvPr id="7" name="Text 4"/>
          <p:cNvSpPr/>
          <p:nvPr/>
        </p:nvSpPr>
        <p:spPr>
          <a:xfrm>
            <a:off x="7017306" y="4508778"/>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Categorizing BMI provides insights. Underweight, normal weight, overweight are groups. These improve model accuracy.</a:t>
            </a:r>
            <a:endParaRPr lang="en-US" sz="1750" dirty="0"/>
          </a:p>
        </p:txBody>
      </p:sp>
      <p:sp>
        <p:nvSpPr>
          <p:cNvPr id="8" name="Shape 5"/>
          <p:cNvSpPr/>
          <p:nvPr/>
        </p:nvSpPr>
        <p:spPr>
          <a:xfrm>
            <a:off x="6280190" y="5716548"/>
            <a:ext cx="510302" cy="510302"/>
          </a:xfrm>
          <a:prstGeom prst="roundRect">
            <a:avLst>
              <a:gd name="adj" fmla="val 18669"/>
            </a:avLst>
          </a:prstGeom>
          <a:solidFill>
            <a:srgbClr val="3D3D42"/>
          </a:solidFill>
          <a:ln w="7620">
            <a:solidFill>
              <a:srgbClr val="56565B"/>
            </a:solidFill>
            <a:prstDash val="solid"/>
          </a:ln>
        </p:spPr>
      </p:sp>
      <p:sp>
        <p:nvSpPr>
          <p:cNvPr id="9" name="Text 6"/>
          <p:cNvSpPr/>
          <p:nvPr/>
        </p:nvSpPr>
        <p:spPr>
          <a:xfrm>
            <a:off x="6437948" y="5801558"/>
            <a:ext cx="194667" cy="340281"/>
          </a:xfrm>
          <a:prstGeom prst="rect">
            <a:avLst/>
          </a:prstGeom>
          <a:noFill/>
          <a:ln/>
        </p:spPr>
        <p:txBody>
          <a:bodyPr wrap="none" lIns="0" tIns="0" rIns="0" bIns="0" rtlCol="0" anchor="t"/>
          <a:lstStyle/>
          <a:p>
            <a:pPr marL="0" indent="0" algn="ctr">
              <a:lnSpc>
                <a:spcPts val="2650"/>
              </a:lnSpc>
              <a:buNone/>
            </a:pPr>
            <a:r>
              <a:rPr lang="en-US" sz="2650" dirty="0">
                <a:solidFill>
                  <a:srgbClr val="E5E0DF"/>
                </a:solidFill>
                <a:latin typeface="Poppins Light" pitchFamily="34" charset="0"/>
                <a:ea typeface="Poppins Light" pitchFamily="34" charset="-122"/>
                <a:cs typeface="Poppins Light" pitchFamily="34" charset="-120"/>
              </a:rPr>
              <a:t>2</a:t>
            </a:r>
            <a:endParaRPr lang="en-US" sz="2650" dirty="0"/>
          </a:p>
        </p:txBody>
      </p:sp>
      <p:sp>
        <p:nvSpPr>
          <p:cNvPr id="10" name="Text 7"/>
          <p:cNvSpPr/>
          <p:nvPr/>
        </p:nvSpPr>
        <p:spPr>
          <a:xfrm>
            <a:off x="7017306" y="571654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Poppins Light" pitchFamily="34" charset="0"/>
                <a:ea typeface="Poppins Light" pitchFamily="34" charset="-122"/>
                <a:cs typeface="Poppins Light" pitchFamily="34" charset="-120"/>
              </a:rPr>
              <a:t>Lifestyle Risk Score</a:t>
            </a:r>
            <a:endParaRPr lang="en-US" sz="2200" dirty="0"/>
          </a:p>
        </p:txBody>
      </p:sp>
      <p:sp>
        <p:nvSpPr>
          <p:cNvPr id="11" name="Text 8"/>
          <p:cNvSpPr/>
          <p:nvPr/>
        </p:nvSpPr>
        <p:spPr>
          <a:xfrm>
            <a:off x="7017306" y="6206966"/>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A risk score combines lifestyle factors. It summarizes habits into one metric. This simplifies model input.</a:t>
            </a:r>
            <a:endParaRPr lang="en-US" sz="1750" dirty="0"/>
          </a:p>
        </p:txBody>
      </p:sp>
      <p:sp>
        <p:nvSpPr>
          <p:cNvPr id="12" name="Text 1">
            <a:extLst>
              <a:ext uri="{FF2B5EF4-FFF2-40B4-BE49-F238E27FC236}">
                <a16:creationId xmlns:a16="http://schemas.microsoft.com/office/drawing/2014/main" id="{6178F746-0D7D-EDDB-1C7A-AF261EF1921D}"/>
              </a:ext>
            </a:extLst>
          </p:cNvPr>
          <p:cNvSpPr/>
          <p:nvPr/>
        </p:nvSpPr>
        <p:spPr>
          <a:xfrm>
            <a:off x="12599405" y="778667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E5E0DF"/>
                </a:solidFill>
                <a:highlight>
                  <a:srgbClr val="050505"/>
                </a:highlight>
                <a:latin typeface="Poppins Light" pitchFamily="34" charset="0"/>
                <a:ea typeface="Poppins Light" pitchFamily="34" charset="-122"/>
                <a:cs typeface="Poppins Light" pitchFamily="34" charset="-120"/>
              </a:rPr>
              <a:t>Aryan Pandya</a:t>
            </a:r>
            <a:endParaRPr lang="en-US" sz="2200" b="1" dirty="0">
              <a:solidFill>
                <a:srgbClr val="E5E0DF"/>
              </a:solidFill>
              <a:highlight>
                <a:srgbClr val="050505"/>
              </a:high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85098" y="616863"/>
            <a:ext cx="8564880" cy="700921"/>
          </a:xfrm>
          <a:prstGeom prst="rect">
            <a:avLst/>
          </a:prstGeom>
          <a:noFill/>
          <a:ln/>
        </p:spPr>
        <p:txBody>
          <a:bodyPr wrap="none" lIns="0" tIns="0" rIns="0" bIns="0" rtlCol="0" anchor="t"/>
          <a:lstStyle/>
          <a:p>
            <a:pPr marL="0" indent="0">
              <a:lnSpc>
                <a:spcPts val="5500"/>
              </a:lnSpc>
              <a:buNone/>
            </a:pPr>
            <a:r>
              <a:rPr lang="en-US" sz="4400" dirty="0">
                <a:solidFill>
                  <a:srgbClr val="F2F2F3"/>
                </a:solidFill>
                <a:latin typeface="Poppins Light" pitchFamily="34" charset="0"/>
                <a:ea typeface="Poppins Light" pitchFamily="34" charset="-122"/>
                <a:cs typeface="Poppins Light" pitchFamily="34" charset="-120"/>
              </a:rPr>
              <a:t>Encoding Categorical Features</a:t>
            </a:r>
            <a:endParaRPr lang="en-US" sz="4400" dirty="0"/>
          </a:p>
        </p:txBody>
      </p:sp>
      <p:sp>
        <p:nvSpPr>
          <p:cNvPr id="3" name="Text 1"/>
          <p:cNvSpPr/>
          <p:nvPr/>
        </p:nvSpPr>
        <p:spPr>
          <a:xfrm>
            <a:off x="785098" y="1766411"/>
            <a:ext cx="13060204" cy="1076563"/>
          </a:xfrm>
          <a:prstGeom prst="rect">
            <a:avLst/>
          </a:prstGeom>
          <a:noFill/>
          <a:ln/>
        </p:spPr>
        <p:txBody>
          <a:bodyPr wrap="square" lIns="0" tIns="0" rIns="0" bIns="0" rtlCol="0" anchor="t"/>
          <a:lstStyle/>
          <a:p>
            <a:pPr marL="0" indent="0">
              <a:lnSpc>
                <a:spcPts val="2800"/>
              </a:lnSpc>
              <a:buNone/>
            </a:pPr>
            <a:r>
              <a:rPr lang="en-US" sz="1750" dirty="0">
                <a:solidFill>
                  <a:srgbClr val="E5E0DF"/>
                </a:solidFill>
                <a:latin typeface="Roboto Light" pitchFamily="34" charset="0"/>
                <a:ea typeface="Roboto Light" pitchFamily="34" charset="-122"/>
                <a:cs typeface="Roboto Light" pitchFamily="34" charset="-120"/>
              </a:rPr>
              <a:t>Many features in the dataset are categorical. For example, occupation, sleep disorder type, etc. These features need to be converted into numeric format. One-hot encoding creates binary columns for each category. Label encoding assigns a unique number to each category.</a:t>
            </a:r>
            <a:endParaRPr lang="en-US" sz="1750" dirty="0"/>
          </a:p>
        </p:txBody>
      </p:sp>
      <p:sp>
        <p:nvSpPr>
          <p:cNvPr id="4" name="Text 2"/>
          <p:cNvSpPr/>
          <p:nvPr/>
        </p:nvSpPr>
        <p:spPr>
          <a:xfrm>
            <a:off x="1802011" y="5180409"/>
            <a:ext cx="2804160" cy="350401"/>
          </a:xfrm>
          <a:prstGeom prst="rect">
            <a:avLst/>
          </a:prstGeom>
          <a:noFill/>
          <a:ln/>
        </p:spPr>
        <p:txBody>
          <a:bodyPr wrap="none" lIns="0" tIns="0" rIns="0" bIns="0" rtlCol="0" anchor="t"/>
          <a:lstStyle/>
          <a:p>
            <a:pPr marL="0" indent="0" algn="r">
              <a:lnSpc>
                <a:spcPts val="2750"/>
              </a:lnSpc>
              <a:buNone/>
            </a:pPr>
            <a:r>
              <a:rPr lang="en-US" sz="2200" dirty="0">
                <a:solidFill>
                  <a:srgbClr val="E5E0DF"/>
                </a:solidFill>
                <a:latin typeface="Poppins Light" pitchFamily="34" charset="0"/>
                <a:ea typeface="Poppins Light" pitchFamily="34" charset="-122"/>
                <a:cs typeface="Poppins Light" pitchFamily="34" charset="-120"/>
              </a:rPr>
              <a:t>One-Hot</a:t>
            </a:r>
            <a:endParaRPr lang="en-US" sz="2200" dirty="0"/>
          </a:p>
        </p:txBody>
      </p:sp>
      <p:pic>
        <p:nvPicPr>
          <p:cNvPr id="5" name="Image 0" descr="preencoded.png"/>
          <p:cNvPicPr>
            <a:picLocks noChangeAspect="1"/>
          </p:cNvPicPr>
          <p:nvPr/>
        </p:nvPicPr>
        <p:blipFill>
          <a:blip r:embed="rId3"/>
          <a:stretch>
            <a:fillRect/>
          </a:stretch>
        </p:blipFill>
        <p:spPr>
          <a:xfrm>
            <a:off x="5054798" y="3095268"/>
            <a:ext cx="4520803" cy="4520803"/>
          </a:xfrm>
          <a:prstGeom prst="rect">
            <a:avLst/>
          </a:prstGeom>
        </p:spPr>
      </p:pic>
      <p:sp>
        <p:nvSpPr>
          <p:cNvPr id="6" name="Text 3"/>
          <p:cNvSpPr/>
          <p:nvPr/>
        </p:nvSpPr>
        <p:spPr>
          <a:xfrm>
            <a:off x="5715476" y="4859298"/>
            <a:ext cx="81915" cy="448628"/>
          </a:xfrm>
          <a:prstGeom prst="rect">
            <a:avLst/>
          </a:prstGeom>
          <a:noFill/>
          <a:ln/>
        </p:spPr>
        <p:txBody>
          <a:bodyPr wrap="none" lIns="0" tIns="0" rIns="0" bIns="0" rtlCol="0" anchor="t"/>
          <a:lstStyle/>
          <a:p>
            <a:pPr marL="0" indent="0">
              <a:lnSpc>
                <a:spcPts val="3500"/>
              </a:lnSpc>
              <a:buNone/>
            </a:pPr>
            <a:r>
              <a:rPr lang="en-US" sz="2200" dirty="0">
                <a:solidFill>
                  <a:srgbClr val="E5E0DF"/>
                </a:solidFill>
                <a:latin typeface="Poppins Light" pitchFamily="34" charset="0"/>
                <a:ea typeface="Poppins Light" pitchFamily="34" charset="-122"/>
                <a:cs typeface="Poppins Light" pitchFamily="34" charset="-120"/>
              </a:rPr>
              <a:t>1</a:t>
            </a:r>
            <a:endParaRPr lang="en-US" sz="2200" dirty="0"/>
          </a:p>
        </p:txBody>
      </p:sp>
      <p:sp>
        <p:nvSpPr>
          <p:cNvPr id="7" name="Text 4"/>
          <p:cNvSpPr/>
          <p:nvPr/>
        </p:nvSpPr>
        <p:spPr>
          <a:xfrm>
            <a:off x="10024229" y="5180409"/>
            <a:ext cx="2804160" cy="350401"/>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Label Encoding</a:t>
            </a:r>
            <a:endParaRPr lang="en-US" sz="2200" dirty="0"/>
          </a:p>
        </p:txBody>
      </p:sp>
      <p:pic>
        <p:nvPicPr>
          <p:cNvPr id="8" name="Image 1" descr="preencoded.png"/>
          <p:cNvPicPr>
            <a:picLocks noChangeAspect="1"/>
          </p:cNvPicPr>
          <p:nvPr/>
        </p:nvPicPr>
        <p:blipFill>
          <a:blip r:embed="rId4"/>
          <a:stretch>
            <a:fillRect/>
          </a:stretch>
        </p:blipFill>
        <p:spPr>
          <a:xfrm>
            <a:off x="5054798" y="3095268"/>
            <a:ext cx="4520803" cy="4520803"/>
          </a:xfrm>
          <a:prstGeom prst="rect">
            <a:avLst/>
          </a:prstGeom>
        </p:spPr>
      </p:pic>
      <p:sp>
        <p:nvSpPr>
          <p:cNvPr id="9" name="Text 5"/>
          <p:cNvSpPr/>
          <p:nvPr/>
        </p:nvSpPr>
        <p:spPr>
          <a:xfrm>
            <a:off x="8793599" y="5403294"/>
            <a:ext cx="160496" cy="448628"/>
          </a:xfrm>
          <a:prstGeom prst="rect">
            <a:avLst/>
          </a:prstGeom>
          <a:noFill/>
          <a:ln/>
        </p:spPr>
        <p:txBody>
          <a:bodyPr wrap="none" lIns="0" tIns="0" rIns="0" bIns="0" rtlCol="0" anchor="t"/>
          <a:lstStyle/>
          <a:p>
            <a:pPr marL="0" indent="0">
              <a:lnSpc>
                <a:spcPts val="3500"/>
              </a:lnSpc>
              <a:buNone/>
            </a:pPr>
            <a:r>
              <a:rPr lang="en-US" sz="2200" dirty="0">
                <a:solidFill>
                  <a:srgbClr val="E5E0DF"/>
                </a:solidFill>
                <a:latin typeface="Poppins Light" pitchFamily="34" charset="0"/>
                <a:ea typeface="Poppins Light" pitchFamily="34" charset="-122"/>
                <a:cs typeface="Poppins Light" pitchFamily="34" charset="-120"/>
              </a:rPr>
              <a:t>2</a:t>
            </a:r>
            <a:endParaRPr lang="en-US" sz="2200" dirty="0"/>
          </a:p>
        </p:txBody>
      </p:sp>
      <p:sp>
        <p:nvSpPr>
          <p:cNvPr id="10" name="Text 1">
            <a:extLst>
              <a:ext uri="{FF2B5EF4-FFF2-40B4-BE49-F238E27FC236}">
                <a16:creationId xmlns:a16="http://schemas.microsoft.com/office/drawing/2014/main" id="{E3A712F5-197F-FB1B-8A0D-B0EED9193BCA}"/>
              </a:ext>
            </a:extLst>
          </p:cNvPr>
          <p:cNvSpPr/>
          <p:nvPr/>
        </p:nvSpPr>
        <p:spPr>
          <a:xfrm>
            <a:off x="12599405" y="778667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E5E0DF"/>
                </a:solidFill>
                <a:highlight>
                  <a:srgbClr val="050505"/>
                </a:highlight>
                <a:latin typeface="Poppins Light" pitchFamily="34" charset="0"/>
                <a:ea typeface="Poppins Light" pitchFamily="34" charset="-122"/>
                <a:cs typeface="Poppins Light" pitchFamily="34" charset="-120"/>
              </a:rPr>
              <a:t>Aryan Pandya</a:t>
            </a:r>
            <a:endParaRPr lang="en-US" sz="2200" b="1" dirty="0">
              <a:solidFill>
                <a:srgbClr val="E5E0DF"/>
              </a:solidFill>
              <a:highlight>
                <a:srgbClr val="050505"/>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71380"/>
          </a:xfrm>
          <a:prstGeom prst="rect">
            <a:avLst/>
          </a:prstGeom>
        </p:spPr>
      </p:pic>
      <p:sp>
        <p:nvSpPr>
          <p:cNvPr id="3" name="Text 0"/>
          <p:cNvSpPr/>
          <p:nvPr/>
        </p:nvSpPr>
        <p:spPr>
          <a:xfrm>
            <a:off x="691991" y="3015020"/>
            <a:ext cx="13246418" cy="1235869"/>
          </a:xfrm>
          <a:prstGeom prst="rect">
            <a:avLst/>
          </a:prstGeom>
          <a:noFill/>
          <a:ln/>
        </p:spPr>
        <p:txBody>
          <a:bodyPr wrap="square" lIns="0" tIns="0" rIns="0" bIns="0" rtlCol="0" anchor="t"/>
          <a:lstStyle/>
          <a:p>
            <a:pPr marL="0" indent="0">
              <a:lnSpc>
                <a:spcPts val="4850"/>
              </a:lnSpc>
              <a:buNone/>
            </a:pPr>
            <a:r>
              <a:rPr lang="en-US" sz="3850" dirty="0">
                <a:solidFill>
                  <a:srgbClr val="F2F2F3"/>
                </a:solidFill>
                <a:latin typeface="Poppins Light" pitchFamily="34" charset="0"/>
                <a:ea typeface="Poppins Light" pitchFamily="34" charset="-122"/>
                <a:cs typeface="Poppins Light" pitchFamily="34" charset="-120"/>
              </a:rPr>
              <a:t>Evaluation Metrics: Accuracy, Precision, Recall, F1-Score</a:t>
            </a:r>
            <a:endParaRPr lang="en-US" sz="3850" dirty="0"/>
          </a:p>
        </p:txBody>
      </p:sp>
      <p:sp>
        <p:nvSpPr>
          <p:cNvPr id="4" name="Shape 1"/>
          <p:cNvSpPr/>
          <p:nvPr/>
        </p:nvSpPr>
        <p:spPr>
          <a:xfrm>
            <a:off x="691991" y="4547354"/>
            <a:ext cx="6524387" cy="1470779"/>
          </a:xfrm>
          <a:prstGeom prst="roundRect">
            <a:avLst>
              <a:gd name="adj" fmla="val 5646"/>
            </a:avLst>
          </a:prstGeom>
          <a:solidFill>
            <a:srgbClr val="3D3D42"/>
          </a:solidFill>
          <a:ln w="7620">
            <a:solidFill>
              <a:srgbClr val="56565B"/>
            </a:solidFill>
            <a:prstDash val="solid"/>
          </a:ln>
        </p:spPr>
      </p:sp>
      <p:sp>
        <p:nvSpPr>
          <p:cNvPr id="5" name="Text 2"/>
          <p:cNvSpPr/>
          <p:nvPr/>
        </p:nvSpPr>
        <p:spPr>
          <a:xfrm>
            <a:off x="897255" y="4752618"/>
            <a:ext cx="2471380" cy="308967"/>
          </a:xfrm>
          <a:prstGeom prst="rect">
            <a:avLst/>
          </a:prstGeom>
          <a:noFill/>
          <a:ln/>
        </p:spPr>
        <p:txBody>
          <a:bodyPr wrap="none" lIns="0" tIns="0" rIns="0" bIns="0" rtlCol="0" anchor="t"/>
          <a:lstStyle/>
          <a:p>
            <a:pPr marL="0" indent="0">
              <a:lnSpc>
                <a:spcPts val="2400"/>
              </a:lnSpc>
              <a:buNone/>
            </a:pPr>
            <a:r>
              <a:rPr lang="en-US" sz="1900" dirty="0">
                <a:solidFill>
                  <a:srgbClr val="E5E0DF"/>
                </a:solidFill>
                <a:latin typeface="Poppins Light" pitchFamily="34" charset="0"/>
                <a:ea typeface="Poppins Light" pitchFamily="34" charset="-122"/>
                <a:cs typeface="Poppins Light" pitchFamily="34" charset="-120"/>
              </a:rPr>
              <a:t>Accuracy</a:t>
            </a:r>
            <a:endParaRPr lang="en-US" sz="1900" dirty="0"/>
          </a:p>
        </p:txBody>
      </p:sp>
      <p:sp>
        <p:nvSpPr>
          <p:cNvPr id="6" name="Text 3"/>
          <p:cNvSpPr/>
          <p:nvPr/>
        </p:nvSpPr>
        <p:spPr>
          <a:xfrm>
            <a:off x="897255" y="5180171"/>
            <a:ext cx="6113859" cy="632698"/>
          </a:xfrm>
          <a:prstGeom prst="rect">
            <a:avLst/>
          </a:prstGeom>
          <a:noFill/>
          <a:ln/>
        </p:spPr>
        <p:txBody>
          <a:bodyPr wrap="square" lIns="0" tIns="0" rIns="0" bIns="0" rtlCol="0" anchor="t"/>
          <a:lstStyle/>
          <a:p>
            <a:pPr marL="0" indent="0">
              <a:lnSpc>
                <a:spcPts val="2450"/>
              </a:lnSpc>
              <a:buNone/>
            </a:pPr>
            <a:r>
              <a:rPr lang="en-US" sz="1550" dirty="0">
                <a:solidFill>
                  <a:srgbClr val="E5E0DF"/>
                </a:solidFill>
                <a:latin typeface="Roboto Light" pitchFamily="34" charset="0"/>
                <a:ea typeface="Roboto Light" pitchFamily="34" charset="-122"/>
                <a:cs typeface="Roboto Light" pitchFamily="34" charset="-120"/>
              </a:rPr>
              <a:t>Overall correctness of the model. Ratio of correct predictions to total predictions.</a:t>
            </a:r>
            <a:endParaRPr lang="en-US" sz="1550" dirty="0"/>
          </a:p>
        </p:txBody>
      </p:sp>
      <p:sp>
        <p:nvSpPr>
          <p:cNvPr id="7" name="Shape 4"/>
          <p:cNvSpPr/>
          <p:nvPr/>
        </p:nvSpPr>
        <p:spPr>
          <a:xfrm>
            <a:off x="7414022" y="4547354"/>
            <a:ext cx="6524387" cy="1470779"/>
          </a:xfrm>
          <a:prstGeom prst="roundRect">
            <a:avLst>
              <a:gd name="adj" fmla="val 5646"/>
            </a:avLst>
          </a:prstGeom>
          <a:solidFill>
            <a:srgbClr val="3D3D42"/>
          </a:solidFill>
          <a:ln w="7620">
            <a:solidFill>
              <a:srgbClr val="56565B"/>
            </a:solidFill>
            <a:prstDash val="solid"/>
          </a:ln>
        </p:spPr>
      </p:sp>
      <p:sp>
        <p:nvSpPr>
          <p:cNvPr id="8" name="Text 5"/>
          <p:cNvSpPr/>
          <p:nvPr/>
        </p:nvSpPr>
        <p:spPr>
          <a:xfrm>
            <a:off x="7619286" y="4752618"/>
            <a:ext cx="2471380" cy="308967"/>
          </a:xfrm>
          <a:prstGeom prst="rect">
            <a:avLst/>
          </a:prstGeom>
          <a:noFill/>
          <a:ln/>
        </p:spPr>
        <p:txBody>
          <a:bodyPr wrap="none" lIns="0" tIns="0" rIns="0" bIns="0" rtlCol="0" anchor="t"/>
          <a:lstStyle/>
          <a:p>
            <a:pPr marL="0" indent="0">
              <a:lnSpc>
                <a:spcPts val="2400"/>
              </a:lnSpc>
              <a:buNone/>
            </a:pPr>
            <a:r>
              <a:rPr lang="en-US" sz="1900" dirty="0">
                <a:solidFill>
                  <a:srgbClr val="E5E0DF"/>
                </a:solidFill>
                <a:latin typeface="Poppins Light" pitchFamily="34" charset="0"/>
                <a:ea typeface="Poppins Light" pitchFamily="34" charset="-122"/>
                <a:cs typeface="Poppins Light" pitchFamily="34" charset="-120"/>
              </a:rPr>
              <a:t>Precision</a:t>
            </a:r>
            <a:endParaRPr lang="en-US" sz="1900" dirty="0"/>
          </a:p>
        </p:txBody>
      </p:sp>
      <p:sp>
        <p:nvSpPr>
          <p:cNvPr id="9" name="Text 6"/>
          <p:cNvSpPr/>
          <p:nvPr/>
        </p:nvSpPr>
        <p:spPr>
          <a:xfrm>
            <a:off x="7619286" y="5180171"/>
            <a:ext cx="6113859" cy="632698"/>
          </a:xfrm>
          <a:prstGeom prst="rect">
            <a:avLst/>
          </a:prstGeom>
          <a:noFill/>
          <a:ln/>
        </p:spPr>
        <p:txBody>
          <a:bodyPr wrap="square" lIns="0" tIns="0" rIns="0" bIns="0" rtlCol="0" anchor="t"/>
          <a:lstStyle/>
          <a:p>
            <a:pPr marL="0" indent="0">
              <a:lnSpc>
                <a:spcPts val="2450"/>
              </a:lnSpc>
              <a:buNone/>
            </a:pPr>
            <a:r>
              <a:rPr lang="en-US" sz="1550" dirty="0">
                <a:solidFill>
                  <a:srgbClr val="E5E0DF"/>
                </a:solidFill>
                <a:latin typeface="Roboto Light" pitchFamily="34" charset="0"/>
                <a:ea typeface="Roboto Light" pitchFamily="34" charset="-122"/>
                <a:cs typeface="Roboto Light" pitchFamily="34" charset="-120"/>
              </a:rPr>
              <a:t>Ability to avoid false positives. Ratio of true positives to predicted positives.</a:t>
            </a:r>
            <a:endParaRPr lang="en-US" sz="1550" dirty="0"/>
          </a:p>
        </p:txBody>
      </p:sp>
      <p:sp>
        <p:nvSpPr>
          <p:cNvPr id="10" name="Shape 7"/>
          <p:cNvSpPr/>
          <p:nvPr/>
        </p:nvSpPr>
        <p:spPr>
          <a:xfrm>
            <a:off x="691991" y="6215777"/>
            <a:ext cx="6524387" cy="1470779"/>
          </a:xfrm>
          <a:prstGeom prst="roundRect">
            <a:avLst>
              <a:gd name="adj" fmla="val 5646"/>
            </a:avLst>
          </a:prstGeom>
          <a:solidFill>
            <a:srgbClr val="3D3D42"/>
          </a:solidFill>
          <a:ln w="7620">
            <a:solidFill>
              <a:srgbClr val="56565B"/>
            </a:solidFill>
            <a:prstDash val="solid"/>
          </a:ln>
        </p:spPr>
      </p:sp>
      <p:sp>
        <p:nvSpPr>
          <p:cNvPr id="11" name="Text 8"/>
          <p:cNvSpPr/>
          <p:nvPr/>
        </p:nvSpPr>
        <p:spPr>
          <a:xfrm>
            <a:off x="897255" y="6421041"/>
            <a:ext cx="2471380" cy="308967"/>
          </a:xfrm>
          <a:prstGeom prst="rect">
            <a:avLst/>
          </a:prstGeom>
          <a:noFill/>
          <a:ln/>
        </p:spPr>
        <p:txBody>
          <a:bodyPr wrap="none" lIns="0" tIns="0" rIns="0" bIns="0" rtlCol="0" anchor="t"/>
          <a:lstStyle/>
          <a:p>
            <a:pPr marL="0" indent="0">
              <a:lnSpc>
                <a:spcPts val="2400"/>
              </a:lnSpc>
              <a:buNone/>
            </a:pPr>
            <a:r>
              <a:rPr lang="en-US" sz="1900" dirty="0">
                <a:solidFill>
                  <a:srgbClr val="E5E0DF"/>
                </a:solidFill>
                <a:latin typeface="Poppins Light" pitchFamily="34" charset="0"/>
                <a:ea typeface="Poppins Light" pitchFamily="34" charset="-122"/>
                <a:cs typeface="Poppins Light" pitchFamily="34" charset="-120"/>
              </a:rPr>
              <a:t>Recall</a:t>
            </a:r>
            <a:endParaRPr lang="en-US" sz="1900" dirty="0"/>
          </a:p>
        </p:txBody>
      </p:sp>
      <p:sp>
        <p:nvSpPr>
          <p:cNvPr id="12" name="Text 9"/>
          <p:cNvSpPr/>
          <p:nvPr/>
        </p:nvSpPr>
        <p:spPr>
          <a:xfrm>
            <a:off x="897255" y="6848594"/>
            <a:ext cx="6113859" cy="632698"/>
          </a:xfrm>
          <a:prstGeom prst="rect">
            <a:avLst/>
          </a:prstGeom>
          <a:noFill/>
          <a:ln/>
        </p:spPr>
        <p:txBody>
          <a:bodyPr wrap="square" lIns="0" tIns="0" rIns="0" bIns="0" rtlCol="0" anchor="t"/>
          <a:lstStyle/>
          <a:p>
            <a:pPr marL="0" indent="0">
              <a:lnSpc>
                <a:spcPts val="2450"/>
              </a:lnSpc>
              <a:buNone/>
            </a:pPr>
            <a:r>
              <a:rPr lang="en-US" sz="1550" dirty="0">
                <a:solidFill>
                  <a:srgbClr val="E5E0DF"/>
                </a:solidFill>
                <a:latin typeface="Roboto Light" pitchFamily="34" charset="0"/>
                <a:ea typeface="Roboto Light" pitchFamily="34" charset="-122"/>
                <a:cs typeface="Roboto Light" pitchFamily="34" charset="-120"/>
              </a:rPr>
              <a:t>Ability to capture all positives. Ratio of true positives to actual positives.</a:t>
            </a:r>
            <a:endParaRPr lang="en-US" sz="1550" dirty="0"/>
          </a:p>
        </p:txBody>
      </p:sp>
      <p:sp>
        <p:nvSpPr>
          <p:cNvPr id="13" name="Shape 10"/>
          <p:cNvSpPr/>
          <p:nvPr/>
        </p:nvSpPr>
        <p:spPr>
          <a:xfrm>
            <a:off x="7414022" y="6215777"/>
            <a:ext cx="6524387" cy="1470779"/>
          </a:xfrm>
          <a:prstGeom prst="roundRect">
            <a:avLst>
              <a:gd name="adj" fmla="val 5646"/>
            </a:avLst>
          </a:prstGeom>
          <a:solidFill>
            <a:srgbClr val="3D3D42"/>
          </a:solidFill>
          <a:ln w="7620">
            <a:solidFill>
              <a:srgbClr val="56565B"/>
            </a:solidFill>
            <a:prstDash val="solid"/>
          </a:ln>
        </p:spPr>
      </p:sp>
      <p:sp>
        <p:nvSpPr>
          <p:cNvPr id="14" name="Text 11"/>
          <p:cNvSpPr/>
          <p:nvPr/>
        </p:nvSpPr>
        <p:spPr>
          <a:xfrm>
            <a:off x="7619286" y="6421041"/>
            <a:ext cx="2471380" cy="308967"/>
          </a:xfrm>
          <a:prstGeom prst="rect">
            <a:avLst/>
          </a:prstGeom>
          <a:noFill/>
          <a:ln/>
        </p:spPr>
        <p:txBody>
          <a:bodyPr wrap="none" lIns="0" tIns="0" rIns="0" bIns="0" rtlCol="0" anchor="t"/>
          <a:lstStyle/>
          <a:p>
            <a:pPr marL="0" indent="0">
              <a:lnSpc>
                <a:spcPts val="2400"/>
              </a:lnSpc>
              <a:buNone/>
            </a:pPr>
            <a:r>
              <a:rPr lang="en-US" sz="1900" dirty="0">
                <a:solidFill>
                  <a:srgbClr val="E5E0DF"/>
                </a:solidFill>
                <a:latin typeface="Poppins Light" pitchFamily="34" charset="0"/>
                <a:ea typeface="Poppins Light" pitchFamily="34" charset="-122"/>
                <a:cs typeface="Poppins Light" pitchFamily="34" charset="-120"/>
              </a:rPr>
              <a:t>F1-Score</a:t>
            </a:r>
            <a:endParaRPr lang="en-US" sz="1900" dirty="0"/>
          </a:p>
        </p:txBody>
      </p:sp>
      <p:sp>
        <p:nvSpPr>
          <p:cNvPr id="15" name="Text 12"/>
          <p:cNvSpPr/>
          <p:nvPr/>
        </p:nvSpPr>
        <p:spPr>
          <a:xfrm>
            <a:off x="7619286" y="6848594"/>
            <a:ext cx="6113859" cy="316349"/>
          </a:xfrm>
          <a:prstGeom prst="rect">
            <a:avLst/>
          </a:prstGeom>
          <a:noFill/>
          <a:ln/>
        </p:spPr>
        <p:txBody>
          <a:bodyPr wrap="none" lIns="0" tIns="0" rIns="0" bIns="0" rtlCol="0" anchor="t"/>
          <a:lstStyle/>
          <a:p>
            <a:pPr marL="0" indent="0">
              <a:lnSpc>
                <a:spcPts val="2450"/>
              </a:lnSpc>
              <a:buNone/>
            </a:pPr>
            <a:r>
              <a:rPr lang="en-US" sz="1550" dirty="0">
                <a:solidFill>
                  <a:srgbClr val="E5E0DF"/>
                </a:solidFill>
                <a:latin typeface="Roboto Light" pitchFamily="34" charset="0"/>
                <a:ea typeface="Roboto Light" pitchFamily="34" charset="-122"/>
                <a:cs typeface="Roboto Light" pitchFamily="34" charset="-120"/>
              </a:rPr>
              <a:t>Harmonic mean of precision and recall. Balances precision and recall.</a:t>
            </a:r>
            <a:endParaRPr lang="en-US" sz="1550" dirty="0"/>
          </a:p>
        </p:txBody>
      </p:sp>
      <p:sp>
        <p:nvSpPr>
          <p:cNvPr id="16" name="Text 1">
            <a:extLst>
              <a:ext uri="{FF2B5EF4-FFF2-40B4-BE49-F238E27FC236}">
                <a16:creationId xmlns:a16="http://schemas.microsoft.com/office/drawing/2014/main" id="{C16A6034-80D0-B4D8-88B9-4C1D3813A5E2}"/>
              </a:ext>
            </a:extLst>
          </p:cNvPr>
          <p:cNvSpPr/>
          <p:nvPr/>
        </p:nvSpPr>
        <p:spPr>
          <a:xfrm>
            <a:off x="12599405" y="778667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E5E0DF"/>
                </a:solidFill>
                <a:highlight>
                  <a:srgbClr val="050505"/>
                </a:highlight>
                <a:latin typeface="Poppins Light" pitchFamily="34" charset="0"/>
                <a:ea typeface="Poppins Light" pitchFamily="34" charset="-122"/>
                <a:cs typeface="Poppins Light" pitchFamily="34" charset="-120"/>
              </a:rPr>
              <a:t>Aryan Pandya</a:t>
            </a:r>
            <a:endParaRPr lang="en-US" sz="2200" b="1" dirty="0">
              <a:solidFill>
                <a:srgbClr val="E5E0DF"/>
              </a:solidFill>
              <a:highlight>
                <a:srgbClr val="050505"/>
              </a:high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277E1-1B66-AB98-643E-4595E4E1067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B0BBFE54-8C28-235E-6CD5-38963D7F9413}"/>
              </a:ext>
            </a:extLst>
          </p:cNvPr>
          <p:cNvSpPr/>
          <p:nvPr/>
        </p:nvSpPr>
        <p:spPr>
          <a:xfrm>
            <a:off x="594955" y="586859"/>
            <a:ext cx="12540258" cy="531257"/>
          </a:xfrm>
          <a:prstGeom prst="rect">
            <a:avLst/>
          </a:prstGeom>
          <a:noFill/>
          <a:ln/>
        </p:spPr>
        <p:txBody>
          <a:bodyPr wrap="none" lIns="0" tIns="0" rIns="0" bIns="0" rtlCol="0" anchor="t"/>
          <a:lstStyle/>
          <a:p>
            <a:pPr marL="0" indent="0">
              <a:lnSpc>
                <a:spcPts val="4150"/>
              </a:lnSpc>
              <a:buNone/>
            </a:pPr>
            <a:r>
              <a:rPr lang="en-US" sz="3300" dirty="0">
                <a:solidFill>
                  <a:srgbClr val="F2F2F3"/>
                </a:solidFill>
                <a:latin typeface="Poppins Light" pitchFamily="34" charset="0"/>
                <a:ea typeface="Poppins Light" pitchFamily="34" charset="-122"/>
                <a:cs typeface="Poppins Light" pitchFamily="34" charset="-120"/>
              </a:rPr>
              <a:t>Model Selection: Choosing the Right Algorithm for Prediction</a:t>
            </a:r>
            <a:endParaRPr lang="en-US" sz="3300" dirty="0"/>
          </a:p>
        </p:txBody>
      </p:sp>
      <p:pic>
        <p:nvPicPr>
          <p:cNvPr id="3" name="Image 0" descr="preencoded.png">
            <a:extLst>
              <a:ext uri="{FF2B5EF4-FFF2-40B4-BE49-F238E27FC236}">
                <a16:creationId xmlns:a16="http://schemas.microsoft.com/office/drawing/2014/main" id="{F4A22EB3-98D0-5B1F-5AB6-79401CF715D0}"/>
              </a:ext>
            </a:extLst>
          </p:cNvPr>
          <p:cNvPicPr>
            <a:picLocks noChangeAspect="1"/>
          </p:cNvPicPr>
          <p:nvPr/>
        </p:nvPicPr>
        <p:blipFill>
          <a:blip r:embed="rId3"/>
          <a:stretch>
            <a:fillRect/>
          </a:stretch>
        </p:blipFill>
        <p:spPr>
          <a:xfrm>
            <a:off x="1830109" y="2406582"/>
            <a:ext cx="3360063" cy="679966"/>
          </a:xfrm>
          <a:prstGeom prst="rect">
            <a:avLst/>
          </a:prstGeom>
        </p:spPr>
      </p:pic>
      <p:pic>
        <p:nvPicPr>
          <p:cNvPr id="6" name="Image 1" descr="preencoded.png">
            <a:extLst>
              <a:ext uri="{FF2B5EF4-FFF2-40B4-BE49-F238E27FC236}">
                <a16:creationId xmlns:a16="http://schemas.microsoft.com/office/drawing/2014/main" id="{E873AD72-7A27-ED87-F818-0101F17B539D}"/>
              </a:ext>
            </a:extLst>
          </p:cNvPr>
          <p:cNvPicPr>
            <a:picLocks noChangeAspect="1"/>
          </p:cNvPicPr>
          <p:nvPr/>
        </p:nvPicPr>
        <p:blipFill>
          <a:blip r:embed="rId4"/>
          <a:stretch>
            <a:fillRect/>
          </a:stretch>
        </p:blipFill>
        <p:spPr>
          <a:xfrm>
            <a:off x="5190172" y="2406582"/>
            <a:ext cx="3360182" cy="679966"/>
          </a:xfrm>
          <a:prstGeom prst="rect">
            <a:avLst/>
          </a:prstGeom>
        </p:spPr>
      </p:pic>
      <p:sp>
        <p:nvSpPr>
          <p:cNvPr id="7" name="Text 3">
            <a:extLst>
              <a:ext uri="{FF2B5EF4-FFF2-40B4-BE49-F238E27FC236}">
                <a16:creationId xmlns:a16="http://schemas.microsoft.com/office/drawing/2014/main" id="{64C3649B-0250-083B-1650-A3981C81F502}"/>
              </a:ext>
            </a:extLst>
          </p:cNvPr>
          <p:cNvSpPr/>
          <p:nvPr/>
        </p:nvSpPr>
        <p:spPr>
          <a:xfrm>
            <a:off x="5360074" y="3341461"/>
            <a:ext cx="2125028" cy="265628"/>
          </a:xfrm>
          <a:prstGeom prst="rect">
            <a:avLst/>
          </a:prstGeom>
          <a:noFill/>
          <a:ln/>
        </p:spPr>
        <p:txBody>
          <a:bodyPr wrap="none" lIns="0" tIns="0" rIns="0" bIns="0" rtlCol="0" anchor="t"/>
          <a:lstStyle/>
          <a:p>
            <a:pPr marL="0" indent="0" algn="l">
              <a:lnSpc>
                <a:spcPts val="2050"/>
              </a:lnSpc>
              <a:buNone/>
            </a:pPr>
            <a:r>
              <a:rPr lang="en-US" sz="1650" dirty="0">
                <a:solidFill>
                  <a:srgbClr val="E5E0DF"/>
                </a:solidFill>
                <a:latin typeface="Poppins Light" pitchFamily="34" charset="0"/>
                <a:ea typeface="Poppins Light" pitchFamily="34" charset="-122"/>
                <a:cs typeface="Poppins Light" pitchFamily="34" charset="-120"/>
              </a:rPr>
              <a:t>Random Forest</a:t>
            </a:r>
            <a:endParaRPr lang="en-US" sz="1650" dirty="0"/>
          </a:p>
        </p:txBody>
      </p:sp>
      <p:sp>
        <p:nvSpPr>
          <p:cNvPr id="8" name="Text 4">
            <a:extLst>
              <a:ext uri="{FF2B5EF4-FFF2-40B4-BE49-F238E27FC236}">
                <a16:creationId xmlns:a16="http://schemas.microsoft.com/office/drawing/2014/main" id="{1A350050-E044-3A0A-1B61-5A071552B1B6}"/>
              </a:ext>
            </a:extLst>
          </p:cNvPr>
          <p:cNvSpPr/>
          <p:nvPr/>
        </p:nvSpPr>
        <p:spPr>
          <a:xfrm>
            <a:off x="5360074" y="3709007"/>
            <a:ext cx="3020378" cy="2447449"/>
          </a:xfrm>
          <a:prstGeom prst="rect">
            <a:avLst/>
          </a:prstGeom>
          <a:noFill/>
          <a:ln/>
        </p:spPr>
        <p:txBody>
          <a:bodyPr wrap="square" lIns="0" tIns="0" rIns="0" bIns="0" rtlCol="0" anchor="t"/>
          <a:lstStyle/>
          <a:p>
            <a:pPr marL="0" marR="0" lvl="0" indent="0" algn="l" defTabSz="914400" rtl="0" eaLnBrk="1" fontAlgn="auto" latinLnBrk="0" hangingPunct="1">
              <a:lnSpc>
                <a:spcPts val="21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E5E0DF"/>
                </a:solidFill>
                <a:effectLst/>
                <a:uLnTx/>
                <a:uFillTx/>
                <a:latin typeface="Roboto Light" pitchFamily="34" charset="0"/>
                <a:ea typeface="Roboto Light" pitchFamily="34" charset="-122"/>
                <a:cs typeface="Roboto Light" pitchFamily="34" charset="-120"/>
              </a:rPr>
              <a:t>Random Forest is an ensemble learning method that combines multiple decision trees to improve accuracy and robustness. It is effective in handling complex datasets with high dimensionality and can capture non-linear relationships. Random Forest is known for its ability to generalize well to unseen data.</a:t>
            </a: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lgn="l">
              <a:lnSpc>
                <a:spcPts val="2100"/>
              </a:lnSpc>
              <a:buNone/>
            </a:pPr>
            <a:endParaRPr lang="en-US" sz="1300" dirty="0"/>
          </a:p>
        </p:txBody>
      </p:sp>
      <p:pic>
        <p:nvPicPr>
          <p:cNvPr id="9" name="Image 2" descr="preencoded.png">
            <a:extLst>
              <a:ext uri="{FF2B5EF4-FFF2-40B4-BE49-F238E27FC236}">
                <a16:creationId xmlns:a16="http://schemas.microsoft.com/office/drawing/2014/main" id="{03C855E5-D1A0-365B-A5EC-677997832E53}"/>
              </a:ext>
            </a:extLst>
          </p:cNvPr>
          <p:cNvPicPr>
            <a:picLocks noChangeAspect="1"/>
          </p:cNvPicPr>
          <p:nvPr/>
        </p:nvPicPr>
        <p:blipFill>
          <a:blip r:embed="rId5"/>
          <a:stretch>
            <a:fillRect/>
          </a:stretch>
        </p:blipFill>
        <p:spPr>
          <a:xfrm>
            <a:off x="8550354" y="2406582"/>
            <a:ext cx="3360063" cy="679966"/>
          </a:xfrm>
          <a:prstGeom prst="rect">
            <a:avLst/>
          </a:prstGeom>
        </p:spPr>
      </p:pic>
      <p:sp>
        <p:nvSpPr>
          <p:cNvPr id="10" name="Text 5">
            <a:extLst>
              <a:ext uri="{FF2B5EF4-FFF2-40B4-BE49-F238E27FC236}">
                <a16:creationId xmlns:a16="http://schemas.microsoft.com/office/drawing/2014/main" id="{6C219FDB-493E-B48E-5B70-8BD7DAEC16E4}"/>
              </a:ext>
            </a:extLst>
          </p:cNvPr>
          <p:cNvSpPr/>
          <p:nvPr/>
        </p:nvSpPr>
        <p:spPr>
          <a:xfrm>
            <a:off x="8720256" y="3341461"/>
            <a:ext cx="3020258" cy="531257"/>
          </a:xfrm>
          <a:prstGeom prst="rect">
            <a:avLst/>
          </a:prstGeom>
          <a:noFill/>
          <a:ln/>
        </p:spPr>
        <p:txBody>
          <a:bodyPr wrap="square" lIns="0" tIns="0" rIns="0" bIns="0" rtlCol="0" anchor="t"/>
          <a:lstStyle/>
          <a:p>
            <a:pPr marL="0" indent="0" algn="l">
              <a:lnSpc>
                <a:spcPts val="2050"/>
              </a:lnSpc>
              <a:buNone/>
            </a:pPr>
            <a:r>
              <a:rPr lang="en-US" sz="1650" dirty="0">
                <a:solidFill>
                  <a:srgbClr val="E5E0DF"/>
                </a:solidFill>
                <a:latin typeface="Poppins Light" pitchFamily="34" charset="0"/>
                <a:ea typeface="Poppins Light" pitchFamily="34" charset="-122"/>
                <a:cs typeface="Poppins Light" pitchFamily="34" charset="-120"/>
              </a:rPr>
              <a:t>Support Vector Machines (SVM)</a:t>
            </a:r>
            <a:endParaRPr lang="en-US" sz="1650" dirty="0"/>
          </a:p>
        </p:txBody>
      </p:sp>
      <p:sp>
        <p:nvSpPr>
          <p:cNvPr id="11" name="Text 6">
            <a:extLst>
              <a:ext uri="{FF2B5EF4-FFF2-40B4-BE49-F238E27FC236}">
                <a16:creationId xmlns:a16="http://schemas.microsoft.com/office/drawing/2014/main" id="{A09C2F92-492E-EE96-73E3-630432484E0D}"/>
              </a:ext>
            </a:extLst>
          </p:cNvPr>
          <p:cNvSpPr/>
          <p:nvPr/>
        </p:nvSpPr>
        <p:spPr>
          <a:xfrm>
            <a:off x="8720256" y="3974636"/>
            <a:ext cx="3020258" cy="2447449"/>
          </a:xfrm>
          <a:prstGeom prst="rect">
            <a:avLst/>
          </a:prstGeom>
          <a:noFill/>
          <a:ln/>
        </p:spPr>
        <p:txBody>
          <a:bodyPr wrap="square" lIns="0" tIns="0" rIns="0" bIns="0" rtlCol="0" anchor="t"/>
          <a:lstStyle/>
          <a:p>
            <a:pPr marL="0" indent="0" algn="l">
              <a:lnSpc>
                <a:spcPts val="2100"/>
              </a:lnSpc>
              <a:buNone/>
            </a:pPr>
            <a:r>
              <a:rPr lang="en-US" sz="1300" dirty="0">
                <a:solidFill>
                  <a:srgbClr val="E5E0DF"/>
                </a:solidFill>
                <a:latin typeface="Roboto Light" pitchFamily="34" charset="0"/>
                <a:ea typeface="Roboto Light" pitchFamily="34" charset="-122"/>
                <a:cs typeface="Roboto Light" pitchFamily="34" charset="-120"/>
              </a:rPr>
              <a:t>Support Vector Machines (SVM) are powerful machine learning algorithms that can be used for both classification and regression tasks. SVMs aim to find the optimal hyperplane that separates the data into different classes. SVMs are particularly useful when dealing with high-dimensional data and non-linear relationships.</a:t>
            </a:r>
            <a:endParaRPr lang="en-US" sz="1300" dirty="0"/>
          </a:p>
        </p:txBody>
      </p:sp>
      <p:sp>
        <p:nvSpPr>
          <p:cNvPr id="13" name="Text 7">
            <a:extLst>
              <a:ext uri="{FF2B5EF4-FFF2-40B4-BE49-F238E27FC236}">
                <a16:creationId xmlns:a16="http://schemas.microsoft.com/office/drawing/2014/main" id="{ED657F1E-09B2-4DBD-9637-43E763E0C9DB}"/>
              </a:ext>
            </a:extLst>
          </p:cNvPr>
          <p:cNvSpPr/>
          <p:nvPr/>
        </p:nvSpPr>
        <p:spPr>
          <a:xfrm>
            <a:off x="10845165" y="2392918"/>
            <a:ext cx="2125028" cy="265628"/>
          </a:xfrm>
          <a:prstGeom prst="rect">
            <a:avLst/>
          </a:prstGeom>
          <a:noFill/>
          <a:ln/>
        </p:spPr>
        <p:txBody>
          <a:bodyPr wrap="none" lIns="0" tIns="0" rIns="0" bIns="0" rtlCol="0" anchor="t"/>
          <a:lstStyle/>
          <a:p>
            <a:pPr marL="0" indent="0" algn="l">
              <a:lnSpc>
                <a:spcPts val="2050"/>
              </a:lnSpc>
              <a:buNone/>
            </a:pPr>
            <a:endParaRPr lang="en-US" sz="1650" dirty="0"/>
          </a:p>
        </p:txBody>
      </p:sp>
      <p:sp>
        <p:nvSpPr>
          <p:cNvPr id="14" name="Text 8">
            <a:extLst>
              <a:ext uri="{FF2B5EF4-FFF2-40B4-BE49-F238E27FC236}">
                <a16:creationId xmlns:a16="http://schemas.microsoft.com/office/drawing/2014/main" id="{1FE80DC0-699F-5608-553E-523DD79B7E80}"/>
              </a:ext>
            </a:extLst>
          </p:cNvPr>
          <p:cNvSpPr/>
          <p:nvPr/>
        </p:nvSpPr>
        <p:spPr>
          <a:xfrm>
            <a:off x="10845165" y="2760464"/>
            <a:ext cx="3020378" cy="271939"/>
          </a:xfrm>
          <a:prstGeom prst="rect">
            <a:avLst/>
          </a:prstGeom>
          <a:noFill/>
          <a:ln/>
        </p:spPr>
        <p:txBody>
          <a:bodyPr wrap="none" lIns="0" tIns="0" rIns="0" bIns="0" rtlCol="0" anchor="t"/>
          <a:lstStyle/>
          <a:p>
            <a:pPr marL="0" indent="0" algn="l">
              <a:lnSpc>
                <a:spcPts val="2100"/>
              </a:lnSpc>
              <a:buNone/>
            </a:pPr>
            <a:endParaRPr lang="en-US" sz="1300" dirty="0"/>
          </a:p>
        </p:txBody>
      </p:sp>
      <p:sp>
        <p:nvSpPr>
          <p:cNvPr id="16" name="Text 9">
            <a:extLst>
              <a:ext uri="{FF2B5EF4-FFF2-40B4-BE49-F238E27FC236}">
                <a16:creationId xmlns:a16="http://schemas.microsoft.com/office/drawing/2014/main" id="{B9D7ECFC-634C-4A99-3794-00285D61AEF8}"/>
              </a:ext>
            </a:extLst>
          </p:cNvPr>
          <p:cNvSpPr/>
          <p:nvPr/>
        </p:nvSpPr>
        <p:spPr>
          <a:xfrm>
            <a:off x="1951689" y="6571779"/>
            <a:ext cx="2125028" cy="265628"/>
          </a:xfrm>
          <a:prstGeom prst="rect">
            <a:avLst/>
          </a:prstGeom>
          <a:noFill/>
          <a:ln/>
        </p:spPr>
        <p:txBody>
          <a:bodyPr wrap="none" lIns="0" tIns="0" rIns="0" bIns="0" rtlCol="0" anchor="t"/>
          <a:lstStyle/>
          <a:p>
            <a:pPr marL="0" indent="0" algn="l">
              <a:lnSpc>
                <a:spcPts val="2050"/>
              </a:lnSpc>
              <a:buNone/>
            </a:pPr>
            <a:r>
              <a:rPr lang="en-US" sz="1650" dirty="0">
                <a:solidFill>
                  <a:srgbClr val="E5E0DF"/>
                </a:solidFill>
              </a:rPr>
              <a:t>Accuracy : 90%</a:t>
            </a:r>
          </a:p>
        </p:txBody>
      </p:sp>
      <p:sp>
        <p:nvSpPr>
          <p:cNvPr id="17" name="Text 10">
            <a:extLst>
              <a:ext uri="{FF2B5EF4-FFF2-40B4-BE49-F238E27FC236}">
                <a16:creationId xmlns:a16="http://schemas.microsoft.com/office/drawing/2014/main" id="{BF24AEF0-6AE3-9FA8-B12A-B8BD38D1D209}"/>
              </a:ext>
            </a:extLst>
          </p:cNvPr>
          <p:cNvSpPr/>
          <p:nvPr/>
        </p:nvSpPr>
        <p:spPr>
          <a:xfrm>
            <a:off x="764858" y="7200781"/>
            <a:ext cx="3020258" cy="271939"/>
          </a:xfrm>
          <a:prstGeom prst="rect">
            <a:avLst/>
          </a:prstGeom>
          <a:noFill/>
          <a:ln/>
        </p:spPr>
        <p:txBody>
          <a:bodyPr wrap="none" lIns="0" tIns="0" rIns="0" bIns="0" rtlCol="0" anchor="t"/>
          <a:lstStyle/>
          <a:p>
            <a:pPr marL="0" indent="0" algn="l">
              <a:lnSpc>
                <a:spcPts val="2100"/>
              </a:lnSpc>
              <a:buNone/>
            </a:pPr>
            <a:endParaRPr lang="en-US" sz="1300" dirty="0"/>
          </a:p>
        </p:txBody>
      </p:sp>
      <p:sp>
        <p:nvSpPr>
          <p:cNvPr id="19" name="Text 11">
            <a:extLst>
              <a:ext uri="{FF2B5EF4-FFF2-40B4-BE49-F238E27FC236}">
                <a16:creationId xmlns:a16="http://schemas.microsoft.com/office/drawing/2014/main" id="{201289B2-016E-DE48-91B5-D6400F973BB3}"/>
              </a:ext>
            </a:extLst>
          </p:cNvPr>
          <p:cNvSpPr/>
          <p:nvPr/>
        </p:nvSpPr>
        <p:spPr>
          <a:xfrm>
            <a:off x="4124920" y="6833235"/>
            <a:ext cx="2125028" cy="265628"/>
          </a:xfrm>
          <a:prstGeom prst="rect">
            <a:avLst/>
          </a:prstGeom>
          <a:noFill/>
          <a:ln/>
        </p:spPr>
        <p:txBody>
          <a:bodyPr wrap="none" lIns="0" tIns="0" rIns="0" bIns="0" rtlCol="0" anchor="t"/>
          <a:lstStyle/>
          <a:p>
            <a:pPr marL="0" indent="0" algn="l">
              <a:lnSpc>
                <a:spcPts val="2050"/>
              </a:lnSpc>
              <a:buNone/>
            </a:pPr>
            <a:endParaRPr lang="en-US" sz="1650" dirty="0"/>
          </a:p>
        </p:txBody>
      </p:sp>
      <p:sp>
        <p:nvSpPr>
          <p:cNvPr id="20" name="Text 12">
            <a:extLst>
              <a:ext uri="{FF2B5EF4-FFF2-40B4-BE49-F238E27FC236}">
                <a16:creationId xmlns:a16="http://schemas.microsoft.com/office/drawing/2014/main" id="{173CB1F1-E5C8-7487-BDBE-A3C83499ECBC}"/>
              </a:ext>
            </a:extLst>
          </p:cNvPr>
          <p:cNvSpPr/>
          <p:nvPr/>
        </p:nvSpPr>
        <p:spPr>
          <a:xfrm>
            <a:off x="4124920" y="7200781"/>
            <a:ext cx="3020378" cy="271939"/>
          </a:xfrm>
          <a:prstGeom prst="rect">
            <a:avLst/>
          </a:prstGeom>
          <a:noFill/>
          <a:ln/>
        </p:spPr>
        <p:txBody>
          <a:bodyPr wrap="none" lIns="0" tIns="0" rIns="0" bIns="0" rtlCol="0" anchor="t"/>
          <a:lstStyle/>
          <a:p>
            <a:pPr marL="0" indent="0" algn="l">
              <a:lnSpc>
                <a:spcPts val="2100"/>
              </a:lnSpc>
              <a:buNone/>
            </a:pPr>
            <a:endParaRPr lang="en-US" sz="1300" dirty="0"/>
          </a:p>
        </p:txBody>
      </p:sp>
      <p:sp>
        <p:nvSpPr>
          <p:cNvPr id="21" name="Text 1">
            <a:extLst>
              <a:ext uri="{FF2B5EF4-FFF2-40B4-BE49-F238E27FC236}">
                <a16:creationId xmlns:a16="http://schemas.microsoft.com/office/drawing/2014/main" id="{9EA547FE-AB3E-1195-4CE4-F8B8C50A406F}"/>
              </a:ext>
            </a:extLst>
          </p:cNvPr>
          <p:cNvSpPr/>
          <p:nvPr/>
        </p:nvSpPr>
        <p:spPr>
          <a:xfrm>
            <a:off x="2000012" y="3335017"/>
            <a:ext cx="2125028" cy="265628"/>
          </a:xfrm>
          <a:prstGeom prst="rect">
            <a:avLst/>
          </a:prstGeom>
          <a:noFill/>
          <a:ln/>
        </p:spPr>
        <p:txBody>
          <a:bodyPr wrap="none" lIns="0" tIns="0" rIns="0" bIns="0" rtlCol="0" anchor="t"/>
          <a:lstStyle/>
          <a:p>
            <a:pPr marL="0" indent="0" algn="l">
              <a:lnSpc>
                <a:spcPts val="2050"/>
              </a:lnSpc>
              <a:buNone/>
            </a:pPr>
            <a:r>
              <a:rPr lang="en-US" sz="1650" dirty="0" err="1">
                <a:solidFill>
                  <a:srgbClr val="E5E0DF"/>
                </a:solidFill>
                <a:latin typeface="Poppins Light" pitchFamily="34" charset="0"/>
                <a:ea typeface="Poppins Light" pitchFamily="34" charset="-122"/>
                <a:cs typeface="Poppins Light" pitchFamily="34" charset="-120"/>
              </a:rPr>
              <a:t>Descision</a:t>
            </a:r>
            <a:r>
              <a:rPr lang="en-US" sz="1650" dirty="0">
                <a:solidFill>
                  <a:srgbClr val="E5E0DF"/>
                </a:solidFill>
                <a:latin typeface="Poppins Light" pitchFamily="34" charset="0"/>
                <a:ea typeface="Poppins Light" pitchFamily="34" charset="-122"/>
                <a:cs typeface="Poppins Light" pitchFamily="34" charset="-120"/>
              </a:rPr>
              <a:t> Tree</a:t>
            </a:r>
            <a:endParaRPr lang="en-US" sz="1650" dirty="0"/>
          </a:p>
        </p:txBody>
      </p:sp>
      <p:sp>
        <p:nvSpPr>
          <p:cNvPr id="22" name="Text 2">
            <a:extLst>
              <a:ext uri="{FF2B5EF4-FFF2-40B4-BE49-F238E27FC236}">
                <a16:creationId xmlns:a16="http://schemas.microsoft.com/office/drawing/2014/main" id="{1CB9A68B-9F5E-298E-DEEE-2E9E4C15E9EA}"/>
              </a:ext>
            </a:extLst>
          </p:cNvPr>
          <p:cNvSpPr/>
          <p:nvPr/>
        </p:nvSpPr>
        <p:spPr>
          <a:xfrm>
            <a:off x="1951689" y="3738745"/>
            <a:ext cx="3020258" cy="2447449"/>
          </a:xfrm>
          <a:prstGeom prst="rect">
            <a:avLst/>
          </a:prstGeom>
          <a:noFill/>
          <a:ln/>
        </p:spPr>
        <p:txBody>
          <a:bodyPr wrap="square" lIns="0" tIns="0" rIns="0" bIns="0" rtlCol="0" anchor="t"/>
          <a:lstStyle/>
          <a:p>
            <a:pPr marL="0" indent="0" algn="l">
              <a:lnSpc>
                <a:spcPts val="2100"/>
              </a:lnSpc>
              <a:buNone/>
            </a:pPr>
            <a:r>
              <a:rPr lang="en-US" sz="1300" dirty="0">
                <a:solidFill>
                  <a:srgbClr val="E5E0DF"/>
                </a:solidFill>
                <a:latin typeface="Roboto Light" panose="02000000000000000000" pitchFamily="2" charset="0"/>
                <a:ea typeface="Roboto Light" panose="02000000000000000000" pitchFamily="2" charset="0"/>
                <a:cs typeface="Roboto Light" panose="02000000000000000000" pitchFamily="2" charset="0"/>
              </a:rPr>
              <a:t>A Decision Tree is a simple yet powerful machine learning algorithm used for classification and regression tasks. It splits data into branches based on feature values, making decisions in a tree-like structure. Decision Trees are easy to interpret, handle both numerical and categorical data, and require minimal data preprocessing. However, they can be prone to overfitting without proper tuning.</a:t>
            </a:r>
          </a:p>
        </p:txBody>
      </p:sp>
      <p:sp>
        <p:nvSpPr>
          <p:cNvPr id="24" name="Text 1">
            <a:extLst>
              <a:ext uri="{FF2B5EF4-FFF2-40B4-BE49-F238E27FC236}">
                <a16:creationId xmlns:a16="http://schemas.microsoft.com/office/drawing/2014/main" id="{B2B13DA8-4DA9-16A8-96BC-3DEB198CE177}"/>
              </a:ext>
            </a:extLst>
          </p:cNvPr>
          <p:cNvSpPr/>
          <p:nvPr/>
        </p:nvSpPr>
        <p:spPr>
          <a:xfrm>
            <a:off x="12599405" y="778667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E5E0DF"/>
                </a:solidFill>
                <a:highlight>
                  <a:srgbClr val="050505"/>
                </a:highlight>
                <a:latin typeface="Poppins Light" pitchFamily="34" charset="0"/>
                <a:ea typeface="Poppins Light" pitchFamily="34" charset="-122"/>
                <a:cs typeface="Poppins Light" pitchFamily="34" charset="-120"/>
              </a:rPr>
              <a:t>Aryan Pandya</a:t>
            </a:r>
            <a:endParaRPr lang="en-US" sz="2200" b="1" dirty="0">
              <a:solidFill>
                <a:srgbClr val="E5E0DF"/>
              </a:solidFill>
              <a:highlight>
                <a:srgbClr val="050505"/>
              </a:highlight>
            </a:endParaRPr>
          </a:p>
        </p:txBody>
      </p:sp>
      <p:sp>
        <p:nvSpPr>
          <p:cNvPr id="25" name="Text 9">
            <a:extLst>
              <a:ext uri="{FF2B5EF4-FFF2-40B4-BE49-F238E27FC236}">
                <a16:creationId xmlns:a16="http://schemas.microsoft.com/office/drawing/2014/main" id="{6C7AF09E-564D-63EB-4008-38A91D153224}"/>
              </a:ext>
            </a:extLst>
          </p:cNvPr>
          <p:cNvSpPr/>
          <p:nvPr/>
        </p:nvSpPr>
        <p:spPr>
          <a:xfrm>
            <a:off x="5360074" y="6571779"/>
            <a:ext cx="2125028" cy="265628"/>
          </a:xfrm>
          <a:prstGeom prst="rect">
            <a:avLst/>
          </a:prstGeom>
          <a:noFill/>
          <a:ln/>
        </p:spPr>
        <p:txBody>
          <a:bodyPr wrap="none" lIns="0" tIns="0" rIns="0" bIns="0" rtlCol="0" anchor="t"/>
          <a:lstStyle/>
          <a:p>
            <a:pPr marL="0" indent="0" algn="l">
              <a:lnSpc>
                <a:spcPts val="2050"/>
              </a:lnSpc>
              <a:buNone/>
            </a:pPr>
            <a:r>
              <a:rPr lang="en-US" sz="1650" dirty="0">
                <a:solidFill>
                  <a:srgbClr val="E5E0DF"/>
                </a:solidFill>
              </a:rPr>
              <a:t>Accuracy : 91%</a:t>
            </a:r>
          </a:p>
        </p:txBody>
      </p:sp>
      <p:sp>
        <p:nvSpPr>
          <p:cNvPr id="26" name="Text 9">
            <a:extLst>
              <a:ext uri="{FF2B5EF4-FFF2-40B4-BE49-F238E27FC236}">
                <a16:creationId xmlns:a16="http://schemas.microsoft.com/office/drawing/2014/main" id="{59C09E8D-CBD4-39CC-3002-24E54FAD9751}"/>
              </a:ext>
            </a:extLst>
          </p:cNvPr>
          <p:cNvSpPr/>
          <p:nvPr/>
        </p:nvSpPr>
        <p:spPr>
          <a:xfrm>
            <a:off x="8720256" y="6563056"/>
            <a:ext cx="2125028" cy="265628"/>
          </a:xfrm>
          <a:prstGeom prst="rect">
            <a:avLst/>
          </a:prstGeom>
          <a:noFill/>
          <a:ln/>
        </p:spPr>
        <p:txBody>
          <a:bodyPr wrap="none" lIns="0" tIns="0" rIns="0" bIns="0" rtlCol="0" anchor="t"/>
          <a:lstStyle/>
          <a:p>
            <a:pPr marL="0" indent="0" algn="l">
              <a:lnSpc>
                <a:spcPts val="2050"/>
              </a:lnSpc>
              <a:buNone/>
            </a:pPr>
            <a:r>
              <a:rPr lang="en-US" sz="1650" dirty="0">
                <a:solidFill>
                  <a:srgbClr val="E5E0DF"/>
                </a:solidFill>
              </a:rPr>
              <a:t>Accuracy : 93%</a:t>
            </a:r>
          </a:p>
        </p:txBody>
      </p:sp>
    </p:spTree>
    <p:extLst>
      <p:ext uri="{BB962C8B-B14F-4D97-AF65-F5344CB8AC3E}">
        <p14:creationId xmlns:p14="http://schemas.microsoft.com/office/powerpoint/2010/main" val="3946176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3B7855-C115-6860-27B0-71380F92B8B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198F2AD3-A714-A36E-97A2-CA61FA5ABCFE}"/>
              </a:ext>
            </a:extLst>
          </p:cNvPr>
          <p:cNvSpPr/>
          <p:nvPr/>
        </p:nvSpPr>
        <p:spPr>
          <a:xfrm>
            <a:off x="594955" y="586859"/>
            <a:ext cx="12540258" cy="531257"/>
          </a:xfrm>
          <a:prstGeom prst="rect">
            <a:avLst/>
          </a:prstGeom>
          <a:noFill/>
          <a:ln/>
        </p:spPr>
        <p:txBody>
          <a:bodyPr wrap="none" lIns="0" tIns="0" rIns="0" bIns="0" rtlCol="0" anchor="t"/>
          <a:lstStyle/>
          <a:p>
            <a:pPr marL="0" indent="0">
              <a:lnSpc>
                <a:spcPts val="4150"/>
              </a:lnSpc>
              <a:buNone/>
            </a:pPr>
            <a:r>
              <a:rPr lang="en-US" sz="3300" dirty="0">
                <a:solidFill>
                  <a:srgbClr val="F2F2F3"/>
                </a:solidFill>
                <a:latin typeface="Poppins Light" pitchFamily="34" charset="0"/>
                <a:ea typeface="Poppins Light" pitchFamily="34" charset="-122"/>
                <a:cs typeface="Poppins Light" pitchFamily="34" charset="-120"/>
              </a:rPr>
              <a:t>Model Selection: Choosing the Right Algorithm for Prediction</a:t>
            </a:r>
            <a:endParaRPr lang="en-US" sz="3300" dirty="0"/>
          </a:p>
        </p:txBody>
      </p:sp>
      <p:pic>
        <p:nvPicPr>
          <p:cNvPr id="6" name="Image 1" descr="preencoded.png">
            <a:extLst>
              <a:ext uri="{FF2B5EF4-FFF2-40B4-BE49-F238E27FC236}">
                <a16:creationId xmlns:a16="http://schemas.microsoft.com/office/drawing/2014/main" id="{66AE5FB3-3E53-53E7-76B7-C73D144C9368}"/>
              </a:ext>
            </a:extLst>
          </p:cNvPr>
          <p:cNvPicPr>
            <a:picLocks noChangeAspect="1"/>
          </p:cNvPicPr>
          <p:nvPr/>
        </p:nvPicPr>
        <p:blipFill>
          <a:blip r:embed="rId3"/>
          <a:stretch>
            <a:fillRect/>
          </a:stretch>
        </p:blipFill>
        <p:spPr>
          <a:xfrm>
            <a:off x="5190172" y="2406582"/>
            <a:ext cx="3360182" cy="679966"/>
          </a:xfrm>
          <a:prstGeom prst="rect">
            <a:avLst/>
          </a:prstGeom>
        </p:spPr>
      </p:pic>
      <p:sp>
        <p:nvSpPr>
          <p:cNvPr id="7" name="Text 3">
            <a:extLst>
              <a:ext uri="{FF2B5EF4-FFF2-40B4-BE49-F238E27FC236}">
                <a16:creationId xmlns:a16="http://schemas.microsoft.com/office/drawing/2014/main" id="{9D0563B7-4FC4-68BD-D8D5-A11B64D3CFF5}"/>
              </a:ext>
            </a:extLst>
          </p:cNvPr>
          <p:cNvSpPr/>
          <p:nvPr/>
        </p:nvSpPr>
        <p:spPr>
          <a:xfrm>
            <a:off x="5360074" y="3341461"/>
            <a:ext cx="2125028" cy="265628"/>
          </a:xfrm>
          <a:prstGeom prst="rect">
            <a:avLst/>
          </a:prstGeom>
          <a:noFill/>
          <a:ln/>
        </p:spPr>
        <p:txBody>
          <a:bodyPr wrap="none" lIns="0" tIns="0" rIns="0" bIns="0" rtlCol="0" anchor="t"/>
          <a:lstStyle/>
          <a:p>
            <a:pPr marL="0" indent="0" algn="l">
              <a:lnSpc>
                <a:spcPts val="2050"/>
              </a:lnSpc>
              <a:buNone/>
            </a:pPr>
            <a:r>
              <a:rPr lang="en-IN" sz="1300" dirty="0">
                <a:solidFill>
                  <a:srgbClr val="E5E0DF"/>
                </a:solidFill>
                <a:latin typeface="Roboto Light" panose="02000000000000000000" pitchFamily="2" charset="0"/>
                <a:ea typeface="Roboto Light" panose="02000000000000000000" pitchFamily="2" charset="0"/>
                <a:cs typeface="Roboto Light" panose="02000000000000000000" pitchFamily="2" charset="0"/>
              </a:rPr>
              <a:t>K-Nearest </a:t>
            </a:r>
            <a:r>
              <a:rPr lang="en-IN" sz="1300" dirty="0" err="1">
                <a:solidFill>
                  <a:srgbClr val="E5E0DF"/>
                </a:solidFill>
                <a:latin typeface="Roboto Light" panose="02000000000000000000" pitchFamily="2" charset="0"/>
                <a:ea typeface="Roboto Light" panose="02000000000000000000" pitchFamily="2" charset="0"/>
                <a:cs typeface="Roboto Light" panose="02000000000000000000" pitchFamily="2" charset="0"/>
              </a:rPr>
              <a:t>Neighbors</a:t>
            </a:r>
            <a:r>
              <a:rPr lang="en-IN" sz="1300" dirty="0">
                <a:solidFill>
                  <a:srgbClr val="E5E0DF"/>
                </a:solidFill>
                <a:latin typeface="Roboto Light" panose="02000000000000000000" pitchFamily="2" charset="0"/>
                <a:ea typeface="Roboto Light" panose="02000000000000000000" pitchFamily="2" charset="0"/>
                <a:cs typeface="Roboto Light" panose="02000000000000000000" pitchFamily="2" charset="0"/>
              </a:rPr>
              <a:t> (KNN)</a:t>
            </a:r>
            <a:endParaRPr lang="en-US" sz="1300" dirty="0">
              <a:solidFill>
                <a:srgbClr val="E5E0DF"/>
              </a:solidFill>
              <a:latin typeface="Roboto Light" panose="02000000000000000000" pitchFamily="2" charset="0"/>
              <a:ea typeface="Roboto Light" panose="02000000000000000000" pitchFamily="2" charset="0"/>
              <a:cs typeface="Roboto Light" panose="02000000000000000000" pitchFamily="2" charset="0"/>
            </a:endParaRPr>
          </a:p>
        </p:txBody>
      </p:sp>
      <p:sp>
        <p:nvSpPr>
          <p:cNvPr id="8" name="Text 4">
            <a:extLst>
              <a:ext uri="{FF2B5EF4-FFF2-40B4-BE49-F238E27FC236}">
                <a16:creationId xmlns:a16="http://schemas.microsoft.com/office/drawing/2014/main" id="{5DCFDDAB-027B-965F-11CA-1AE857A6D888}"/>
              </a:ext>
            </a:extLst>
          </p:cNvPr>
          <p:cNvSpPr/>
          <p:nvPr/>
        </p:nvSpPr>
        <p:spPr>
          <a:xfrm>
            <a:off x="5354895" y="3766368"/>
            <a:ext cx="3020378" cy="2447449"/>
          </a:xfrm>
          <a:prstGeom prst="rect">
            <a:avLst/>
          </a:prstGeom>
          <a:noFill/>
          <a:ln/>
        </p:spPr>
        <p:txBody>
          <a:bodyPr wrap="square" lIns="0" tIns="0" rIns="0" bIns="0" rtlCol="0" anchor="t"/>
          <a:lstStyle/>
          <a:p>
            <a:r>
              <a:rPr lang="en-US" sz="1300" dirty="0">
                <a:solidFill>
                  <a:srgbClr val="E5E0DF"/>
                </a:solidFill>
                <a:latin typeface="Roboto Light" panose="02000000000000000000" pitchFamily="2" charset="0"/>
                <a:ea typeface="Roboto Light" panose="02000000000000000000" pitchFamily="2" charset="0"/>
                <a:cs typeface="Roboto Light" panose="02000000000000000000" pitchFamily="2" charset="0"/>
              </a:rPr>
              <a:t>K-Nearest Neighbors (KNN) is a non-parametric, instance-based learning algorithm that classifies data points based on the majority class of their nearest neighbors. It is highly intuitive and effective for small datasets. KNN works well for classification and regression but can be computationally expensive for large datasets. Proper selection of the number of neighbors (K) is crucial for optimal performance.</a:t>
            </a:r>
          </a:p>
        </p:txBody>
      </p:sp>
      <p:pic>
        <p:nvPicPr>
          <p:cNvPr id="9" name="Image 2" descr="preencoded.png">
            <a:extLst>
              <a:ext uri="{FF2B5EF4-FFF2-40B4-BE49-F238E27FC236}">
                <a16:creationId xmlns:a16="http://schemas.microsoft.com/office/drawing/2014/main" id="{F93AEDF9-CF52-B457-A6CE-83851AA47BCD}"/>
              </a:ext>
            </a:extLst>
          </p:cNvPr>
          <p:cNvPicPr>
            <a:picLocks noChangeAspect="1"/>
          </p:cNvPicPr>
          <p:nvPr/>
        </p:nvPicPr>
        <p:blipFill>
          <a:blip r:embed="rId4"/>
          <a:stretch>
            <a:fillRect/>
          </a:stretch>
        </p:blipFill>
        <p:spPr>
          <a:xfrm>
            <a:off x="8550354" y="2406582"/>
            <a:ext cx="3360063" cy="679966"/>
          </a:xfrm>
          <a:prstGeom prst="rect">
            <a:avLst/>
          </a:prstGeom>
        </p:spPr>
      </p:pic>
      <p:sp>
        <p:nvSpPr>
          <p:cNvPr id="10" name="Text 5">
            <a:extLst>
              <a:ext uri="{FF2B5EF4-FFF2-40B4-BE49-F238E27FC236}">
                <a16:creationId xmlns:a16="http://schemas.microsoft.com/office/drawing/2014/main" id="{AF3D488A-EBAD-AD3E-23EB-28F909533353}"/>
              </a:ext>
            </a:extLst>
          </p:cNvPr>
          <p:cNvSpPr/>
          <p:nvPr/>
        </p:nvSpPr>
        <p:spPr>
          <a:xfrm>
            <a:off x="8720256" y="3341461"/>
            <a:ext cx="3020258" cy="531257"/>
          </a:xfrm>
          <a:prstGeom prst="rect">
            <a:avLst/>
          </a:prstGeom>
          <a:noFill/>
          <a:ln/>
        </p:spPr>
        <p:txBody>
          <a:bodyPr wrap="square" lIns="0" tIns="0" rIns="0" bIns="0" rtlCol="0" anchor="t"/>
          <a:lstStyle/>
          <a:p>
            <a:r>
              <a:rPr lang="en-IN" sz="1300" b="1" dirty="0" err="1">
                <a:solidFill>
                  <a:srgbClr val="E5E0DF"/>
                </a:solidFill>
                <a:latin typeface="Roboto Light" panose="02000000000000000000" pitchFamily="2" charset="0"/>
                <a:ea typeface="Roboto Light" panose="02000000000000000000" pitchFamily="2" charset="0"/>
                <a:cs typeface="Roboto Light" panose="02000000000000000000" pitchFamily="2" charset="0"/>
              </a:rPr>
              <a:t>XGBoost</a:t>
            </a:r>
            <a:endParaRPr lang="en-IN" sz="1300" b="1" dirty="0">
              <a:solidFill>
                <a:srgbClr val="E5E0DF"/>
              </a:solidFill>
              <a:latin typeface="Roboto Light" panose="02000000000000000000" pitchFamily="2" charset="0"/>
              <a:ea typeface="Roboto Light" panose="02000000000000000000" pitchFamily="2" charset="0"/>
              <a:cs typeface="Roboto Light" panose="02000000000000000000" pitchFamily="2" charset="0"/>
            </a:endParaRPr>
          </a:p>
        </p:txBody>
      </p:sp>
      <p:sp>
        <p:nvSpPr>
          <p:cNvPr id="11" name="Text 6">
            <a:extLst>
              <a:ext uri="{FF2B5EF4-FFF2-40B4-BE49-F238E27FC236}">
                <a16:creationId xmlns:a16="http://schemas.microsoft.com/office/drawing/2014/main" id="{2649D5A7-7CAA-11AD-607A-D513DF32ED60}"/>
              </a:ext>
            </a:extLst>
          </p:cNvPr>
          <p:cNvSpPr/>
          <p:nvPr/>
        </p:nvSpPr>
        <p:spPr>
          <a:xfrm>
            <a:off x="8720256" y="3725101"/>
            <a:ext cx="3360062" cy="2447449"/>
          </a:xfrm>
          <a:prstGeom prst="rect">
            <a:avLst/>
          </a:prstGeom>
          <a:noFill/>
          <a:ln/>
        </p:spPr>
        <p:txBody>
          <a:bodyPr wrap="square" lIns="0" tIns="0" rIns="0" bIns="0" rtlCol="0" anchor="t"/>
          <a:lstStyle/>
          <a:p>
            <a:pPr marL="0" indent="0" algn="l">
              <a:lnSpc>
                <a:spcPts val="2100"/>
              </a:lnSpc>
              <a:buNone/>
            </a:pPr>
            <a:r>
              <a:rPr lang="en-US" sz="1300" dirty="0" err="1">
                <a:solidFill>
                  <a:srgbClr val="E5E0DF"/>
                </a:solidFill>
                <a:latin typeface="Roboto Light" panose="02000000000000000000" pitchFamily="2" charset="0"/>
                <a:ea typeface="Roboto Light" panose="02000000000000000000" pitchFamily="2" charset="0"/>
                <a:cs typeface="Roboto Light" panose="02000000000000000000" pitchFamily="2" charset="0"/>
              </a:rPr>
              <a:t>XGBoost</a:t>
            </a:r>
            <a:r>
              <a:rPr lang="en-US" sz="1300" dirty="0">
                <a:solidFill>
                  <a:srgbClr val="E5E0DF"/>
                </a:solidFill>
                <a:latin typeface="Roboto Light" panose="02000000000000000000" pitchFamily="2" charset="0"/>
                <a:ea typeface="Roboto Light" panose="02000000000000000000" pitchFamily="2" charset="0"/>
                <a:cs typeface="Roboto Light" panose="02000000000000000000" pitchFamily="2" charset="0"/>
              </a:rPr>
              <a:t> (Extreme Gradient Boosting) is a high-performance ensemble learning algorithm designed for both classification and regression. It builds multiple weak learners in sequence to minimize errors, making it highly accurate and efficient. </a:t>
            </a:r>
            <a:r>
              <a:rPr lang="en-US" sz="1300" dirty="0" err="1">
                <a:solidFill>
                  <a:srgbClr val="E5E0DF"/>
                </a:solidFill>
                <a:latin typeface="Roboto Light" panose="02000000000000000000" pitchFamily="2" charset="0"/>
                <a:ea typeface="Roboto Light" panose="02000000000000000000" pitchFamily="2" charset="0"/>
                <a:cs typeface="Roboto Light" panose="02000000000000000000" pitchFamily="2" charset="0"/>
              </a:rPr>
              <a:t>XGBoost</a:t>
            </a:r>
            <a:r>
              <a:rPr lang="en-US" sz="1300" dirty="0">
                <a:solidFill>
                  <a:srgbClr val="E5E0DF"/>
                </a:solidFill>
                <a:latin typeface="Roboto Light" panose="02000000000000000000" pitchFamily="2" charset="0"/>
                <a:ea typeface="Roboto Light" panose="02000000000000000000" pitchFamily="2" charset="0"/>
                <a:cs typeface="Roboto Light" panose="02000000000000000000" pitchFamily="2" charset="0"/>
              </a:rPr>
              <a:t> is known for its speed, scalability, and ability to handle missing data. It is widely used in data science competitions and real-world applications requiring predictive modeling.</a:t>
            </a:r>
          </a:p>
        </p:txBody>
      </p:sp>
      <p:sp>
        <p:nvSpPr>
          <p:cNvPr id="13" name="Text 7">
            <a:extLst>
              <a:ext uri="{FF2B5EF4-FFF2-40B4-BE49-F238E27FC236}">
                <a16:creationId xmlns:a16="http://schemas.microsoft.com/office/drawing/2014/main" id="{BF5A44C7-C46E-0523-2864-54A706165686}"/>
              </a:ext>
            </a:extLst>
          </p:cNvPr>
          <p:cNvSpPr/>
          <p:nvPr/>
        </p:nvSpPr>
        <p:spPr>
          <a:xfrm>
            <a:off x="10845165" y="2392918"/>
            <a:ext cx="2125028" cy="265628"/>
          </a:xfrm>
          <a:prstGeom prst="rect">
            <a:avLst/>
          </a:prstGeom>
          <a:noFill/>
          <a:ln/>
        </p:spPr>
        <p:txBody>
          <a:bodyPr wrap="none" lIns="0" tIns="0" rIns="0" bIns="0" rtlCol="0" anchor="t"/>
          <a:lstStyle/>
          <a:p>
            <a:pPr marL="0" indent="0" algn="l">
              <a:lnSpc>
                <a:spcPts val="2050"/>
              </a:lnSpc>
              <a:buNone/>
            </a:pPr>
            <a:endParaRPr lang="en-US" sz="1650" dirty="0"/>
          </a:p>
        </p:txBody>
      </p:sp>
      <p:sp>
        <p:nvSpPr>
          <p:cNvPr id="14" name="Text 8">
            <a:extLst>
              <a:ext uri="{FF2B5EF4-FFF2-40B4-BE49-F238E27FC236}">
                <a16:creationId xmlns:a16="http://schemas.microsoft.com/office/drawing/2014/main" id="{9FE50093-A279-AF2E-4D3A-F23D70FF398A}"/>
              </a:ext>
            </a:extLst>
          </p:cNvPr>
          <p:cNvSpPr/>
          <p:nvPr/>
        </p:nvSpPr>
        <p:spPr>
          <a:xfrm>
            <a:off x="10845165" y="2760464"/>
            <a:ext cx="3020378" cy="271939"/>
          </a:xfrm>
          <a:prstGeom prst="rect">
            <a:avLst/>
          </a:prstGeom>
          <a:noFill/>
          <a:ln/>
        </p:spPr>
        <p:txBody>
          <a:bodyPr wrap="none" lIns="0" tIns="0" rIns="0" bIns="0" rtlCol="0" anchor="t"/>
          <a:lstStyle/>
          <a:p>
            <a:pPr marL="0" indent="0" algn="l">
              <a:lnSpc>
                <a:spcPts val="2100"/>
              </a:lnSpc>
              <a:buNone/>
            </a:pPr>
            <a:endParaRPr lang="en-US" sz="1300" dirty="0"/>
          </a:p>
        </p:txBody>
      </p:sp>
      <p:sp>
        <p:nvSpPr>
          <p:cNvPr id="16" name="Text 9">
            <a:extLst>
              <a:ext uri="{FF2B5EF4-FFF2-40B4-BE49-F238E27FC236}">
                <a16:creationId xmlns:a16="http://schemas.microsoft.com/office/drawing/2014/main" id="{6DB8FD4C-9D28-6E63-360D-5335742B67F7}"/>
              </a:ext>
            </a:extLst>
          </p:cNvPr>
          <p:cNvSpPr/>
          <p:nvPr/>
        </p:nvSpPr>
        <p:spPr>
          <a:xfrm>
            <a:off x="764858" y="6833235"/>
            <a:ext cx="2125028" cy="265628"/>
          </a:xfrm>
          <a:prstGeom prst="rect">
            <a:avLst/>
          </a:prstGeom>
          <a:noFill/>
          <a:ln/>
        </p:spPr>
        <p:txBody>
          <a:bodyPr wrap="none" lIns="0" tIns="0" rIns="0" bIns="0" rtlCol="0" anchor="t"/>
          <a:lstStyle/>
          <a:p>
            <a:pPr marL="0" indent="0" algn="l">
              <a:lnSpc>
                <a:spcPts val="2050"/>
              </a:lnSpc>
              <a:buNone/>
            </a:pPr>
            <a:endParaRPr lang="en-US" sz="1650" dirty="0"/>
          </a:p>
        </p:txBody>
      </p:sp>
      <p:sp>
        <p:nvSpPr>
          <p:cNvPr id="17" name="Text 10">
            <a:extLst>
              <a:ext uri="{FF2B5EF4-FFF2-40B4-BE49-F238E27FC236}">
                <a16:creationId xmlns:a16="http://schemas.microsoft.com/office/drawing/2014/main" id="{BB317624-8854-4595-2CBE-FCAC190D5748}"/>
              </a:ext>
            </a:extLst>
          </p:cNvPr>
          <p:cNvSpPr/>
          <p:nvPr/>
        </p:nvSpPr>
        <p:spPr>
          <a:xfrm>
            <a:off x="764858" y="7200781"/>
            <a:ext cx="3020258" cy="271939"/>
          </a:xfrm>
          <a:prstGeom prst="rect">
            <a:avLst/>
          </a:prstGeom>
          <a:noFill/>
          <a:ln/>
        </p:spPr>
        <p:txBody>
          <a:bodyPr wrap="none" lIns="0" tIns="0" rIns="0" bIns="0" rtlCol="0" anchor="t"/>
          <a:lstStyle/>
          <a:p>
            <a:pPr marL="0" indent="0" algn="l">
              <a:lnSpc>
                <a:spcPts val="2100"/>
              </a:lnSpc>
              <a:buNone/>
            </a:pPr>
            <a:endParaRPr lang="en-US" sz="1300" dirty="0"/>
          </a:p>
        </p:txBody>
      </p:sp>
      <p:sp>
        <p:nvSpPr>
          <p:cNvPr id="19" name="Text 11">
            <a:extLst>
              <a:ext uri="{FF2B5EF4-FFF2-40B4-BE49-F238E27FC236}">
                <a16:creationId xmlns:a16="http://schemas.microsoft.com/office/drawing/2014/main" id="{1FA7CB07-F3DF-0030-13A6-617A7AFC552F}"/>
              </a:ext>
            </a:extLst>
          </p:cNvPr>
          <p:cNvSpPr/>
          <p:nvPr/>
        </p:nvSpPr>
        <p:spPr>
          <a:xfrm>
            <a:off x="4124920" y="6833235"/>
            <a:ext cx="2125028" cy="265628"/>
          </a:xfrm>
          <a:prstGeom prst="rect">
            <a:avLst/>
          </a:prstGeom>
          <a:noFill/>
          <a:ln/>
        </p:spPr>
        <p:txBody>
          <a:bodyPr wrap="none" lIns="0" tIns="0" rIns="0" bIns="0" rtlCol="0" anchor="t"/>
          <a:lstStyle/>
          <a:p>
            <a:pPr marL="0" indent="0" algn="l">
              <a:lnSpc>
                <a:spcPts val="2050"/>
              </a:lnSpc>
              <a:buNone/>
            </a:pPr>
            <a:endParaRPr lang="en-US" sz="1650" dirty="0"/>
          </a:p>
        </p:txBody>
      </p:sp>
      <p:sp>
        <p:nvSpPr>
          <p:cNvPr id="20" name="Text 12">
            <a:extLst>
              <a:ext uri="{FF2B5EF4-FFF2-40B4-BE49-F238E27FC236}">
                <a16:creationId xmlns:a16="http://schemas.microsoft.com/office/drawing/2014/main" id="{AD6AA365-E71E-1165-7BB0-6A9764E2E649}"/>
              </a:ext>
            </a:extLst>
          </p:cNvPr>
          <p:cNvSpPr/>
          <p:nvPr/>
        </p:nvSpPr>
        <p:spPr>
          <a:xfrm>
            <a:off x="4124920" y="7200781"/>
            <a:ext cx="3020378" cy="271939"/>
          </a:xfrm>
          <a:prstGeom prst="rect">
            <a:avLst/>
          </a:prstGeom>
          <a:noFill/>
          <a:ln/>
        </p:spPr>
        <p:txBody>
          <a:bodyPr wrap="none" lIns="0" tIns="0" rIns="0" bIns="0" rtlCol="0" anchor="t"/>
          <a:lstStyle/>
          <a:p>
            <a:pPr marL="0" indent="0" algn="l">
              <a:lnSpc>
                <a:spcPts val="2100"/>
              </a:lnSpc>
              <a:buNone/>
            </a:pPr>
            <a:endParaRPr lang="en-US" sz="1300" dirty="0"/>
          </a:p>
        </p:txBody>
      </p:sp>
      <p:pic>
        <p:nvPicPr>
          <p:cNvPr id="4" name="Image 3" descr="preencoded.png">
            <a:extLst>
              <a:ext uri="{FF2B5EF4-FFF2-40B4-BE49-F238E27FC236}">
                <a16:creationId xmlns:a16="http://schemas.microsoft.com/office/drawing/2014/main" id="{A65DE29F-7E9A-6CC3-285F-83FF63E9B8A3}"/>
              </a:ext>
            </a:extLst>
          </p:cNvPr>
          <p:cNvPicPr>
            <a:picLocks noChangeAspect="1"/>
          </p:cNvPicPr>
          <p:nvPr/>
        </p:nvPicPr>
        <p:blipFill>
          <a:blip r:embed="rId5"/>
          <a:stretch>
            <a:fillRect/>
          </a:stretch>
        </p:blipFill>
        <p:spPr>
          <a:xfrm>
            <a:off x="1829990" y="2406582"/>
            <a:ext cx="3360182" cy="679966"/>
          </a:xfrm>
          <a:prstGeom prst="rect">
            <a:avLst/>
          </a:prstGeom>
        </p:spPr>
      </p:pic>
      <p:pic>
        <p:nvPicPr>
          <p:cNvPr id="5" name="Image 4" descr="preencoded.png">
            <a:extLst>
              <a:ext uri="{FF2B5EF4-FFF2-40B4-BE49-F238E27FC236}">
                <a16:creationId xmlns:a16="http://schemas.microsoft.com/office/drawing/2014/main" id="{5A402F5B-882F-E7E0-4A23-39EEB217846D}"/>
              </a:ext>
            </a:extLst>
          </p:cNvPr>
          <p:cNvPicPr>
            <a:picLocks noChangeAspect="1"/>
          </p:cNvPicPr>
          <p:nvPr/>
        </p:nvPicPr>
        <p:blipFill>
          <a:blip r:embed="rId6"/>
          <a:stretch>
            <a:fillRect/>
          </a:stretch>
        </p:blipFill>
        <p:spPr>
          <a:xfrm>
            <a:off x="5190172" y="2406582"/>
            <a:ext cx="3360063" cy="679966"/>
          </a:xfrm>
          <a:prstGeom prst="rect">
            <a:avLst/>
          </a:prstGeom>
        </p:spPr>
      </p:pic>
      <p:pic>
        <p:nvPicPr>
          <p:cNvPr id="12" name="Image 5" descr="preencoded.png">
            <a:extLst>
              <a:ext uri="{FF2B5EF4-FFF2-40B4-BE49-F238E27FC236}">
                <a16:creationId xmlns:a16="http://schemas.microsoft.com/office/drawing/2014/main" id="{C91B3B85-19B0-7F2A-11FD-97C4F07E54F9}"/>
              </a:ext>
            </a:extLst>
          </p:cNvPr>
          <p:cNvPicPr>
            <a:picLocks noChangeAspect="1"/>
          </p:cNvPicPr>
          <p:nvPr/>
        </p:nvPicPr>
        <p:blipFill>
          <a:blip r:embed="rId7"/>
          <a:stretch>
            <a:fillRect/>
          </a:stretch>
        </p:blipFill>
        <p:spPr>
          <a:xfrm>
            <a:off x="8547497" y="2416716"/>
            <a:ext cx="3360182" cy="679966"/>
          </a:xfrm>
          <a:prstGeom prst="rect">
            <a:avLst/>
          </a:prstGeom>
        </p:spPr>
      </p:pic>
      <p:sp>
        <p:nvSpPr>
          <p:cNvPr id="15" name="Text 1"/>
          <p:cNvSpPr/>
          <p:nvPr/>
        </p:nvSpPr>
        <p:spPr>
          <a:xfrm>
            <a:off x="2000012" y="3338420"/>
            <a:ext cx="2125028" cy="265628"/>
          </a:xfrm>
          <a:prstGeom prst="rect">
            <a:avLst/>
          </a:prstGeom>
          <a:noFill/>
          <a:ln/>
        </p:spPr>
        <p:txBody>
          <a:bodyPr wrap="none" lIns="0" tIns="0" rIns="0" bIns="0" rtlCol="0" anchor="t"/>
          <a:lstStyle/>
          <a:p>
            <a:pPr marL="0" indent="0" algn="l">
              <a:lnSpc>
                <a:spcPts val="2050"/>
              </a:lnSpc>
              <a:buNone/>
            </a:pPr>
            <a:r>
              <a:rPr lang="en-US" sz="1650" dirty="0">
                <a:solidFill>
                  <a:srgbClr val="E5E0DF"/>
                </a:solidFill>
                <a:latin typeface="Poppins Light" pitchFamily="34" charset="0"/>
                <a:ea typeface="Poppins Light" pitchFamily="34" charset="-122"/>
                <a:cs typeface="Poppins Light" pitchFamily="34" charset="-120"/>
              </a:rPr>
              <a:t>Logistic Regression</a:t>
            </a:r>
            <a:endParaRPr lang="en-US" sz="1650" dirty="0"/>
          </a:p>
        </p:txBody>
      </p:sp>
      <p:sp>
        <p:nvSpPr>
          <p:cNvPr id="18" name="Text 2"/>
          <p:cNvSpPr/>
          <p:nvPr/>
        </p:nvSpPr>
        <p:spPr>
          <a:xfrm>
            <a:off x="1989654" y="3791585"/>
            <a:ext cx="3020258" cy="2447449"/>
          </a:xfrm>
          <a:prstGeom prst="rect">
            <a:avLst/>
          </a:prstGeom>
          <a:noFill/>
          <a:ln/>
        </p:spPr>
        <p:txBody>
          <a:bodyPr wrap="square" lIns="0" tIns="0" rIns="0" bIns="0" rtlCol="0" anchor="t"/>
          <a:lstStyle/>
          <a:p>
            <a:pPr marL="0" indent="0" algn="l">
              <a:lnSpc>
                <a:spcPts val="2100"/>
              </a:lnSpc>
              <a:buNone/>
            </a:pPr>
            <a:r>
              <a:rPr lang="en-US" sz="1300" dirty="0">
                <a:solidFill>
                  <a:srgbClr val="E5E0DF"/>
                </a:solidFill>
                <a:latin typeface="Roboto Light" pitchFamily="34" charset="0"/>
                <a:ea typeface="Roboto Light" pitchFamily="34" charset="-122"/>
                <a:cs typeface="Roboto Light" pitchFamily="34" charset="-120"/>
              </a:rPr>
              <a:t>Logistic regression is a statistical model that predicts the probability of a binary outcome. It is widely used in classification problems and offers a balance between simplicity and predictive power. Logistic regression is particularly useful when the goal is to understand the factors that influence the probability of an event.</a:t>
            </a:r>
            <a:endParaRPr lang="en-US" sz="1300" dirty="0"/>
          </a:p>
        </p:txBody>
      </p:sp>
      <p:sp>
        <p:nvSpPr>
          <p:cNvPr id="23" name="Text 1">
            <a:extLst>
              <a:ext uri="{FF2B5EF4-FFF2-40B4-BE49-F238E27FC236}">
                <a16:creationId xmlns:a16="http://schemas.microsoft.com/office/drawing/2014/main" id="{FAF56317-202A-1044-4E74-900BCF036071}"/>
              </a:ext>
            </a:extLst>
          </p:cNvPr>
          <p:cNvSpPr/>
          <p:nvPr/>
        </p:nvSpPr>
        <p:spPr>
          <a:xfrm>
            <a:off x="12599405" y="778667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E5E0DF"/>
                </a:solidFill>
                <a:highlight>
                  <a:srgbClr val="050505"/>
                </a:highlight>
                <a:latin typeface="Poppins Light" pitchFamily="34" charset="0"/>
                <a:ea typeface="Poppins Light" pitchFamily="34" charset="-122"/>
                <a:cs typeface="Poppins Light" pitchFamily="34" charset="-120"/>
              </a:rPr>
              <a:t>Aryan Pandya</a:t>
            </a:r>
            <a:endParaRPr lang="en-US" sz="2200" b="1" dirty="0">
              <a:solidFill>
                <a:srgbClr val="E5E0DF"/>
              </a:solidFill>
              <a:highlight>
                <a:srgbClr val="050505"/>
              </a:highlight>
            </a:endParaRPr>
          </a:p>
        </p:txBody>
      </p:sp>
      <p:sp>
        <p:nvSpPr>
          <p:cNvPr id="24" name="Text 9">
            <a:extLst>
              <a:ext uri="{FF2B5EF4-FFF2-40B4-BE49-F238E27FC236}">
                <a16:creationId xmlns:a16="http://schemas.microsoft.com/office/drawing/2014/main" id="{A75599DE-1640-16EC-D934-26478B862791}"/>
              </a:ext>
            </a:extLst>
          </p:cNvPr>
          <p:cNvSpPr/>
          <p:nvPr/>
        </p:nvSpPr>
        <p:spPr>
          <a:xfrm>
            <a:off x="1951689" y="6571779"/>
            <a:ext cx="2125028" cy="265628"/>
          </a:xfrm>
          <a:prstGeom prst="rect">
            <a:avLst/>
          </a:prstGeom>
          <a:noFill/>
          <a:ln/>
        </p:spPr>
        <p:txBody>
          <a:bodyPr wrap="none" lIns="0" tIns="0" rIns="0" bIns="0" rtlCol="0" anchor="t"/>
          <a:lstStyle/>
          <a:p>
            <a:pPr marL="0" indent="0" algn="l">
              <a:lnSpc>
                <a:spcPts val="2050"/>
              </a:lnSpc>
              <a:buNone/>
            </a:pPr>
            <a:r>
              <a:rPr lang="en-US" sz="1650" dirty="0">
                <a:solidFill>
                  <a:srgbClr val="E5E0DF"/>
                </a:solidFill>
              </a:rPr>
              <a:t>Accuracy : 90%</a:t>
            </a:r>
          </a:p>
        </p:txBody>
      </p:sp>
      <p:sp>
        <p:nvSpPr>
          <p:cNvPr id="25" name="Text 9">
            <a:extLst>
              <a:ext uri="{FF2B5EF4-FFF2-40B4-BE49-F238E27FC236}">
                <a16:creationId xmlns:a16="http://schemas.microsoft.com/office/drawing/2014/main" id="{51B10077-C6FE-923F-1DAA-B4CD723ECAB4}"/>
              </a:ext>
            </a:extLst>
          </p:cNvPr>
          <p:cNvSpPr/>
          <p:nvPr/>
        </p:nvSpPr>
        <p:spPr>
          <a:xfrm>
            <a:off x="5360074" y="6571779"/>
            <a:ext cx="2125028" cy="265628"/>
          </a:xfrm>
          <a:prstGeom prst="rect">
            <a:avLst/>
          </a:prstGeom>
          <a:noFill/>
          <a:ln/>
        </p:spPr>
        <p:txBody>
          <a:bodyPr wrap="none" lIns="0" tIns="0" rIns="0" bIns="0" rtlCol="0" anchor="t"/>
          <a:lstStyle/>
          <a:p>
            <a:pPr marL="0" indent="0" algn="l">
              <a:lnSpc>
                <a:spcPts val="2050"/>
              </a:lnSpc>
              <a:buNone/>
            </a:pPr>
            <a:r>
              <a:rPr lang="en-US" sz="1650" dirty="0">
                <a:solidFill>
                  <a:srgbClr val="E5E0DF"/>
                </a:solidFill>
              </a:rPr>
              <a:t>Accuracy : 91%</a:t>
            </a:r>
          </a:p>
        </p:txBody>
      </p:sp>
      <p:sp>
        <p:nvSpPr>
          <p:cNvPr id="26" name="Text 9">
            <a:extLst>
              <a:ext uri="{FF2B5EF4-FFF2-40B4-BE49-F238E27FC236}">
                <a16:creationId xmlns:a16="http://schemas.microsoft.com/office/drawing/2014/main" id="{A1F2E83A-1092-F8BE-5930-CAA7E469C958}"/>
              </a:ext>
            </a:extLst>
          </p:cNvPr>
          <p:cNvSpPr/>
          <p:nvPr/>
        </p:nvSpPr>
        <p:spPr>
          <a:xfrm>
            <a:off x="8720256" y="6563056"/>
            <a:ext cx="2125028" cy="265628"/>
          </a:xfrm>
          <a:prstGeom prst="rect">
            <a:avLst/>
          </a:prstGeom>
          <a:noFill/>
          <a:ln/>
        </p:spPr>
        <p:txBody>
          <a:bodyPr wrap="none" lIns="0" tIns="0" rIns="0" bIns="0" rtlCol="0" anchor="t"/>
          <a:lstStyle/>
          <a:p>
            <a:pPr marL="0" indent="0" algn="l">
              <a:lnSpc>
                <a:spcPts val="2050"/>
              </a:lnSpc>
              <a:buNone/>
            </a:pPr>
            <a:r>
              <a:rPr lang="en-US" sz="1650" dirty="0">
                <a:solidFill>
                  <a:srgbClr val="E5E0DF"/>
                </a:solidFill>
              </a:rPr>
              <a:t>Accuracy : 92%</a:t>
            </a:r>
          </a:p>
        </p:txBody>
      </p:sp>
    </p:spTree>
    <p:extLst>
      <p:ext uri="{BB962C8B-B14F-4D97-AF65-F5344CB8AC3E}">
        <p14:creationId xmlns:p14="http://schemas.microsoft.com/office/powerpoint/2010/main" val="3208240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19363" y="735925"/>
            <a:ext cx="12170450" cy="553045"/>
          </a:xfrm>
          <a:prstGeom prst="rect">
            <a:avLst/>
          </a:prstGeom>
          <a:noFill/>
          <a:ln/>
        </p:spPr>
        <p:txBody>
          <a:bodyPr wrap="none" lIns="0" tIns="0" rIns="0" bIns="0" rtlCol="0" anchor="t"/>
          <a:lstStyle/>
          <a:p>
            <a:pPr marL="0" indent="0">
              <a:lnSpc>
                <a:spcPts val="4350"/>
              </a:lnSpc>
              <a:buNone/>
            </a:pPr>
            <a:r>
              <a:rPr lang="en-US" sz="3450" dirty="0">
                <a:solidFill>
                  <a:srgbClr val="F2F2F3"/>
                </a:solidFill>
                <a:latin typeface="Poppins Light" pitchFamily="34" charset="0"/>
                <a:ea typeface="Poppins Light" pitchFamily="34" charset="-122"/>
                <a:cs typeface="Poppins Light" pitchFamily="34" charset="-120"/>
              </a:rPr>
              <a:t>Model Performance Comparison: Benchmarking Results</a:t>
            </a:r>
            <a:endParaRPr lang="en-US" sz="3450" dirty="0"/>
          </a:p>
        </p:txBody>
      </p:sp>
      <p:pic>
        <p:nvPicPr>
          <p:cNvPr id="3" name="Image 0" descr="preencoded.png"/>
          <p:cNvPicPr>
            <a:picLocks noChangeAspect="1"/>
          </p:cNvPicPr>
          <p:nvPr/>
        </p:nvPicPr>
        <p:blipFill>
          <a:blip r:embed="rId3"/>
          <a:stretch>
            <a:fillRect/>
          </a:stretch>
        </p:blipFill>
        <p:spPr>
          <a:xfrm>
            <a:off x="619363" y="1642824"/>
            <a:ext cx="10447973" cy="5319832"/>
          </a:xfrm>
          <a:prstGeom prst="rect">
            <a:avLst/>
          </a:prstGeom>
        </p:spPr>
      </p:pic>
      <p:sp>
        <p:nvSpPr>
          <p:cNvPr id="4" name="Shape 1"/>
          <p:cNvSpPr/>
          <p:nvPr/>
        </p:nvSpPr>
        <p:spPr>
          <a:xfrm>
            <a:off x="2162532" y="7207978"/>
            <a:ext cx="176927" cy="176927"/>
          </a:xfrm>
          <a:prstGeom prst="roundRect">
            <a:avLst>
              <a:gd name="adj" fmla="val 10336"/>
            </a:avLst>
          </a:prstGeom>
          <a:solidFill>
            <a:srgbClr val="5F5F67"/>
          </a:solidFill>
          <a:ln/>
        </p:spPr>
      </p:sp>
      <p:sp>
        <p:nvSpPr>
          <p:cNvPr id="5" name="Text 2"/>
          <p:cNvSpPr/>
          <p:nvPr/>
        </p:nvSpPr>
        <p:spPr>
          <a:xfrm>
            <a:off x="2400419" y="7207978"/>
            <a:ext cx="716637" cy="176927"/>
          </a:xfrm>
          <a:prstGeom prst="rect">
            <a:avLst/>
          </a:prstGeom>
          <a:noFill/>
          <a:ln/>
        </p:spPr>
        <p:txBody>
          <a:bodyPr wrap="none" lIns="0" tIns="0" rIns="0" bIns="0" rtlCol="0" anchor="t"/>
          <a:lstStyle/>
          <a:p>
            <a:pPr marL="0" indent="0" algn="l">
              <a:lnSpc>
                <a:spcPts val="1350"/>
              </a:lnSpc>
              <a:buNone/>
            </a:pPr>
            <a:r>
              <a:rPr lang="en-US" sz="1350" dirty="0">
                <a:solidFill>
                  <a:srgbClr val="E5E0DF"/>
                </a:solidFill>
                <a:latin typeface="Roboto Light" pitchFamily="34" charset="0"/>
                <a:ea typeface="Roboto Light" pitchFamily="34" charset="-122"/>
                <a:cs typeface="Roboto Light" pitchFamily="34" charset="-120"/>
              </a:rPr>
              <a:t>Accuracy</a:t>
            </a:r>
            <a:endParaRPr lang="en-US" sz="1350" dirty="0"/>
          </a:p>
        </p:txBody>
      </p:sp>
      <p:sp>
        <p:nvSpPr>
          <p:cNvPr id="6" name="Shape 3"/>
          <p:cNvSpPr/>
          <p:nvPr/>
        </p:nvSpPr>
        <p:spPr>
          <a:xfrm>
            <a:off x="4041696" y="7207978"/>
            <a:ext cx="176927" cy="176927"/>
          </a:xfrm>
          <a:prstGeom prst="roundRect">
            <a:avLst>
              <a:gd name="adj" fmla="val 10336"/>
            </a:avLst>
          </a:prstGeom>
          <a:solidFill>
            <a:srgbClr val="82828C"/>
          </a:solidFill>
          <a:ln/>
        </p:spPr>
      </p:sp>
      <p:sp>
        <p:nvSpPr>
          <p:cNvPr id="7" name="Text 4"/>
          <p:cNvSpPr/>
          <p:nvPr/>
        </p:nvSpPr>
        <p:spPr>
          <a:xfrm>
            <a:off x="4279583" y="7207978"/>
            <a:ext cx="715328" cy="176927"/>
          </a:xfrm>
          <a:prstGeom prst="rect">
            <a:avLst/>
          </a:prstGeom>
          <a:noFill/>
          <a:ln/>
        </p:spPr>
        <p:txBody>
          <a:bodyPr wrap="none" lIns="0" tIns="0" rIns="0" bIns="0" rtlCol="0" anchor="t"/>
          <a:lstStyle/>
          <a:p>
            <a:pPr marL="0" indent="0" algn="l">
              <a:lnSpc>
                <a:spcPts val="1350"/>
              </a:lnSpc>
              <a:buNone/>
            </a:pPr>
            <a:r>
              <a:rPr lang="en-US" sz="1350" dirty="0">
                <a:solidFill>
                  <a:srgbClr val="E5E0DF"/>
                </a:solidFill>
                <a:latin typeface="Roboto Light" pitchFamily="34" charset="0"/>
                <a:ea typeface="Roboto Light" pitchFamily="34" charset="-122"/>
                <a:cs typeface="Roboto Light" pitchFamily="34" charset="-120"/>
              </a:rPr>
              <a:t>Precision</a:t>
            </a:r>
            <a:endParaRPr lang="en-US" sz="1350" dirty="0"/>
          </a:p>
        </p:txBody>
      </p:sp>
      <p:sp>
        <p:nvSpPr>
          <p:cNvPr id="8" name="Shape 5"/>
          <p:cNvSpPr/>
          <p:nvPr/>
        </p:nvSpPr>
        <p:spPr>
          <a:xfrm>
            <a:off x="6814661" y="7207978"/>
            <a:ext cx="176927" cy="176927"/>
          </a:xfrm>
          <a:prstGeom prst="roundRect">
            <a:avLst>
              <a:gd name="adj" fmla="val 10336"/>
            </a:avLst>
          </a:prstGeom>
          <a:solidFill>
            <a:srgbClr val="A7A7AE"/>
          </a:solidFill>
          <a:ln/>
        </p:spPr>
      </p:sp>
      <p:sp>
        <p:nvSpPr>
          <p:cNvPr id="9" name="Text 6"/>
          <p:cNvSpPr/>
          <p:nvPr/>
        </p:nvSpPr>
        <p:spPr>
          <a:xfrm>
            <a:off x="7052548" y="7207978"/>
            <a:ext cx="469463" cy="176927"/>
          </a:xfrm>
          <a:prstGeom prst="rect">
            <a:avLst/>
          </a:prstGeom>
          <a:noFill/>
          <a:ln/>
        </p:spPr>
        <p:txBody>
          <a:bodyPr wrap="none" lIns="0" tIns="0" rIns="0" bIns="0" rtlCol="0" anchor="t"/>
          <a:lstStyle/>
          <a:p>
            <a:pPr marL="0" indent="0" algn="l">
              <a:lnSpc>
                <a:spcPts val="1350"/>
              </a:lnSpc>
              <a:buNone/>
            </a:pPr>
            <a:r>
              <a:rPr lang="en-US" sz="1350" dirty="0">
                <a:solidFill>
                  <a:srgbClr val="E5E0DF"/>
                </a:solidFill>
                <a:latin typeface="Roboto Light" pitchFamily="34" charset="0"/>
                <a:ea typeface="Roboto Light" pitchFamily="34" charset="-122"/>
                <a:cs typeface="Roboto Light" pitchFamily="34" charset="-120"/>
              </a:rPr>
              <a:t>Recall</a:t>
            </a:r>
            <a:endParaRPr lang="en-US" sz="1350" dirty="0"/>
          </a:p>
        </p:txBody>
      </p:sp>
      <p:sp>
        <p:nvSpPr>
          <p:cNvPr id="10" name="Shape 7"/>
          <p:cNvSpPr/>
          <p:nvPr/>
        </p:nvSpPr>
        <p:spPr>
          <a:xfrm>
            <a:off x="8569643" y="7207978"/>
            <a:ext cx="176927" cy="176927"/>
          </a:xfrm>
          <a:prstGeom prst="roundRect">
            <a:avLst>
              <a:gd name="adj" fmla="val 10336"/>
            </a:avLst>
          </a:prstGeom>
          <a:solidFill>
            <a:srgbClr val="CDCDD0"/>
          </a:solidFill>
          <a:ln/>
        </p:spPr>
      </p:sp>
      <p:sp>
        <p:nvSpPr>
          <p:cNvPr id="11" name="Text 8"/>
          <p:cNvSpPr/>
          <p:nvPr/>
        </p:nvSpPr>
        <p:spPr>
          <a:xfrm>
            <a:off x="8807529" y="7207978"/>
            <a:ext cx="693182" cy="176927"/>
          </a:xfrm>
          <a:prstGeom prst="rect">
            <a:avLst/>
          </a:prstGeom>
          <a:noFill/>
          <a:ln/>
        </p:spPr>
        <p:txBody>
          <a:bodyPr wrap="none" lIns="0" tIns="0" rIns="0" bIns="0" rtlCol="0" anchor="t"/>
          <a:lstStyle/>
          <a:p>
            <a:pPr marL="0" indent="0" algn="l">
              <a:lnSpc>
                <a:spcPts val="1350"/>
              </a:lnSpc>
              <a:buNone/>
            </a:pPr>
            <a:r>
              <a:rPr lang="en-US" sz="1350" dirty="0">
                <a:solidFill>
                  <a:srgbClr val="E5E0DF"/>
                </a:solidFill>
                <a:latin typeface="Roboto Light" pitchFamily="34" charset="0"/>
                <a:ea typeface="Roboto Light" pitchFamily="34" charset="-122"/>
                <a:cs typeface="Roboto Light" pitchFamily="34" charset="-120"/>
              </a:rPr>
              <a:t>F1-Score</a:t>
            </a:r>
            <a:endParaRPr lang="en-US" sz="1350" dirty="0"/>
          </a:p>
        </p:txBody>
      </p:sp>
      <p:sp>
        <p:nvSpPr>
          <p:cNvPr id="12" name="Text 1">
            <a:extLst>
              <a:ext uri="{FF2B5EF4-FFF2-40B4-BE49-F238E27FC236}">
                <a16:creationId xmlns:a16="http://schemas.microsoft.com/office/drawing/2014/main" id="{5BD68571-178A-4107-17DE-2CBE7D4AB14A}"/>
              </a:ext>
            </a:extLst>
          </p:cNvPr>
          <p:cNvSpPr/>
          <p:nvPr/>
        </p:nvSpPr>
        <p:spPr>
          <a:xfrm>
            <a:off x="12599405" y="778667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E5E0DF"/>
                </a:solidFill>
                <a:highlight>
                  <a:srgbClr val="050505"/>
                </a:highlight>
                <a:latin typeface="Poppins Light" pitchFamily="34" charset="0"/>
                <a:ea typeface="Poppins Light" pitchFamily="34" charset="-122"/>
                <a:cs typeface="Poppins Light" pitchFamily="34" charset="-120"/>
              </a:rPr>
              <a:t>Aryan Pandya</a:t>
            </a:r>
            <a:endParaRPr lang="en-US" sz="2200" b="1" dirty="0">
              <a:solidFill>
                <a:srgbClr val="E5E0DF"/>
              </a:solidFill>
              <a:highlight>
                <a:srgbClr val="050505"/>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459706"/>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Introduction: Understanding Sleep Disorders and Project Goals</a:t>
            </a:r>
            <a:endParaRPr lang="en-US" sz="4450" dirty="0"/>
          </a:p>
        </p:txBody>
      </p:sp>
      <p:sp>
        <p:nvSpPr>
          <p:cNvPr id="3" name="Text 1"/>
          <p:cNvSpPr/>
          <p:nvPr/>
        </p:nvSpPr>
        <p:spPr>
          <a:xfrm>
            <a:off x="793790" y="344424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2F3"/>
                </a:solidFill>
                <a:latin typeface="Poppins Light" pitchFamily="34" charset="0"/>
                <a:ea typeface="Poppins Light" pitchFamily="34" charset="-122"/>
                <a:cs typeface="Poppins Light" pitchFamily="34" charset="-120"/>
              </a:rPr>
              <a:t>Project Goals</a:t>
            </a:r>
            <a:endParaRPr lang="en-US" sz="2200" dirty="0"/>
          </a:p>
        </p:txBody>
      </p:sp>
      <p:sp>
        <p:nvSpPr>
          <p:cNvPr id="4" name="Text 2"/>
          <p:cNvSpPr/>
          <p:nvPr/>
        </p:nvSpPr>
        <p:spPr>
          <a:xfrm>
            <a:off x="793790" y="4025384"/>
            <a:ext cx="6244709" cy="254031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This project aims to leverage machine learning techniques to predict sleep disorders based on various physiological and lifestyle factors. By analyzing a comprehensive dataset, we seek to identify key predictors and develop a robust model for early detection. The goal is to improve the accuracy and efficiency of sleep disorder diagnosis, enabling timely intervention and better patient outcomes.</a:t>
            </a:r>
            <a:endParaRPr lang="en-US" sz="1750" dirty="0"/>
          </a:p>
        </p:txBody>
      </p:sp>
      <p:sp>
        <p:nvSpPr>
          <p:cNvPr id="5" name="Text 3"/>
          <p:cNvSpPr/>
          <p:nvPr/>
        </p:nvSpPr>
        <p:spPr>
          <a:xfrm>
            <a:off x="7599521" y="3444240"/>
            <a:ext cx="4314349" cy="354330"/>
          </a:xfrm>
          <a:prstGeom prst="rect">
            <a:avLst/>
          </a:prstGeom>
          <a:noFill/>
          <a:ln/>
        </p:spPr>
        <p:txBody>
          <a:bodyPr wrap="none" lIns="0" tIns="0" rIns="0" bIns="0" rtlCol="0" anchor="t"/>
          <a:lstStyle/>
          <a:p>
            <a:pPr marL="0" indent="0">
              <a:lnSpc>
                <a:spcPts val="2750"/>
              </a:lnSpc>
              <a:buNone/>
            </a:pPr>
            <a:r>
              <a:rPr lang="en-US" sz="2200" dirty="0">
                <a:solidFill>
                  <a:srgbClr val="F2F2F3"/>
                </a:solidFill>
                <a:latin typeface="Poppins Light" pitchFamily="34" charset="0"/>
                <a:ea typeface="Poppins Light" pitchFamily="34" charset="-122"/>
                <a:cs typeface="Poppins Light" pitchFamily="34" charset="-120"/>
              </a:rPr>
              <a:t>Understanding Sleep Disorders</a:t>
            </a:r>
            <a:endParaRPr lang="en-US" sz="2200" dirty="0"/>
          </a:p>
        </p:txBody>
      </p:sp>
      <p:sp>
        <p:nvSpPr>
          <p:cNvPr id="6" name="Text 4"/>
          <p:cNvSpPr/>
          <p:nvPr/>
        </p:nvSpPr>
        <p:spPr>
          <a:xfrm>
            <a:off x="7599521" y="4025384"/>
            <a:ext cx="6244709" cy="217741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Sleep disorders, such as insomnia, sleep apnea, and restless legs syndrome, affect millions worldwide. These conditions can significantly impact an individual's quality of life, leading to various health complications. Early diagnosis is crucial for effective management and treatment, highlighting the importance of predictive models in healthcare.</a:t>
            </a:r>
            <a:endParaRPr lang="en-US" sz="1750" dirty="0"/>
          </a:p>
        </p:txBody>
      </p:sp>
      <p:sp>
        <p:nvSpPr>
          <p:cNvPr id="7" name="Text 1">
            <a:extLst>
              <a:ext uri="{FF2B5EF4-FFF2-40B4-BE49-F238E27FC236}">
                <a16:creationId xmlns:a16="http://schemas.microsoft.com/office/drawing/2014/main" id="{B4242595-BEE9-9FF3-34E0-B72BD6B8688B}"/>
              </a:ext>
            </a:extLst>
          </p:cNvPr>
          <p:cNvSpPr/>
          <p:nvPr/>
        </p:nvSpPr>
        <p:spPr>
          <a:xfrm>
            <a:off x="12599405" y="778667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E5E0DF"/>
                </a:solidFill>
                <a:highlight>
                  <a:srgbClr val="050505"/>
                </a:highlight>
                <a:latin typeface="Poppins Light" pitchFamily="34" charset="0"/>
                <a:ea typeface="Poppins Light" pitchFamily="34" charset="-122"/>
                <a:cs typeface="Poppins Light" pitchFamily="34" charset="-120"/>
              </a:rPr>
              <a:t>Aryan Pandya</a:t>
            </a:r>
            <a:endParaRPr lang="en-US" sz="2200" b="1" dirty="0">
              <a:solidFill>
                <a:srgbClr val="E5E0DF"/>
              </a:solidFill>
              <a:highlight>
                <a:srgbClr val="050505"/>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46259" y="644366"/>
            <a:ext cx="13124021" cy="487680"/>
          </a:xfrm>
          <a:prstGeom prst="rect">
            <a:avLst/>
          </a:prstGeom>
          <a:noFill/>
          <a:ln/>
        </p:spPr>
        <p:txBody>
          <a:bodyPr wrap="none" lIns="0" tIns="0" rIns="0" bIns="0" rtlCol="0" anchor="t"/>
          <a:lstStyle/>
          <a:p>
            <a:pPr marL="0" indent="0">
              <a:lnSpc>
                <a:spcPts val="3800"/>
              </a:lnSpc>
              <a:buNone/>
            </a:pPr>
            <a:r>
              <a:rPr lang="en-US" sz="3050" dirty="0">
                <a:solidFill>
                  <a:srgbClr val="F2F2F3"/>
                </a:solidFill>
                <a:latin typeface="Poppins Light" pitchFamily="34" charset="0"/>
                <a:ea typeface="Poppins Light" pitchFamily="34" charset="-122"/>
                <a:cs typeface="Poppins Light" pitchFamily="34" charset="-120"/>
              </a:rPr>
              <a:t>Results and Evaluation: Assessing Model Performance and Accuracy</a:t>
            </a:r>
            <a:endParaRPr lang="en-US" sz="3050" dirty="0"/>
          </a:p>
        </p:txBody>
      </p:sp>
      <p:pic>
        <p:nvPicPr>
          <p:cNvPr id="3" name="Image 0" descr="preencoded.png"/>
          <p:cNvPicPr>
            <a:picLocks noChangeAspect="1"/>
          </p:cNvPicPr>
          <p:nvPr/>
        </p:nvPicPr>
        <p:blipFill>
          <a:blip r:embed="rId3"/>
          <a:stretch>
            <a:fillRect/>
          </a:stretch>
        </p:blipFill>
        <p:spPr>
          <a:xfrm>
            <a:off x="546259" y="1444109"/>
            <a:ext cx="9315569" cy="5216604"/>
          </a:xfrm>
          <a:prstGeom prst="rect">
            <a:avLst/>
          </a:prstGeom>
        </p:spPr>
      </p:pic>
      <p:sp>
        <p:nvSpPr>
          <p:cNvPr id="4" name="Text 1"/>
          <p:cNvSpPr/>
          <p:nvPr/>
        </p:nvSpPr>
        <p:spPr>
          <a:xfrm>
            <a:off x="546259" y="6836212"/>
            <a:ext cx="13537883" cy="749022"/>
          </a:xfrm>
          <a:prstGeom prst="rect">
            <a:avLst/>
          </a:prstGeom>
          <a:noFill/>
          <a:ln/>
        </p:spPr>
        <p:txBody>
          <a:bodyPr wrap="square" lIns="0" tIns="0" rIns="0" bIns="0" rtlCol="0" anchor="t"/>
          <a:lstStyle/>
          <a:p>
            <a:pPr marL="0" indent="0">
              <a:lnSpc>
                <a:spcPts val="1950"/>
              </a:lnSpc>
              <a:buNone/>
            </a:pPr>
            <a:r>
              <a:rPr lang="en-US" sz="1200" dirty="0">
                <a:solidFill>
                  <a:srgbClr val="E5E0DF"/>
                </a:solidFill>
                <a:latin typeface="Roboto Light" pitchFamily="34" charset="0"/>
                <a:ea typeface="Roboto Light" pitchFamily="34" charset="-122"/>
                <a:cs typeface="Roboto Light" pitchFamily="34" charset="-120"/>
              </a:rPr>
              <a:t>The results of the model evaluation show promising performance in predicting sleep disorders. The model achieved an accuracy of 92%, indicating a high overall correctness in its predictions. Precision, which measures the accuracy of positive predictions, was 87%, while recall, which measures the ability to capture all positive instances, was 76%. The F1-score, which balances precision and recall, was 81%, suggesting a well-rounded performance.</a:t>
            </a:r>
            <a:endParaRPr lang="en-US" sz="1200" dirty="0"/>
          </a:p>
        </p:txBody>
      </p:sp>
      <p:sp>
        <p:nvSpPr>
          <p:cNvPr id="5" name="Text 0">
            <a:extLst>
              <a:ext uri="{FF2B5EF4-FFF2-40B4-BE49-F238E27FC236}">
                <a16:creationId xmlns:a16="http://schemas.microsoft.com/office/drawing/2014/main" id="{E5482318-51AE-D4FD-5380-62FD118B2AAB}"/>
              </a:ext>
            </a:extLst>
          </p:cNvPr>
          <p:cNvSpPr/>
          <p:nvPr/>
        </p:nvSpPr>
        <p:spPr>
          <a:xfrm>
            <a:off x="10475088" y="2543768"/>
            <a:ext cx="4953965" cy="569819"/>
          </a:xfrm>
          <a:prstGeom prst="rect">
            <a:avLst/>
          </a:prstGeom>
          <a:noFill/>
          <a:ln/>
        </p:spPr>
        <p:txBody>
          <a:bodyPr wrap="none" lIns="0" tIns="0" rIns="0" bIns="0" rtlCol="0" anchor="t"/>
          <a:lstStyle/>
          <a:p>
            <a:pPr marL="0" indent="0">
              <a:lnSpc>
                <a:spcPts val="3800"/>
              </a:lnSpc>
              <a:buNone/>
            </a:pPr>
            <a:r>
              <a:rPr lang="en-US" sz="2200" b="1" dirty="0">
                <a:solidFill>
                  <a:srgbClr val="F2F2F3"/>
                </a:solidFill>
                <a:latin typeface="Poppins Light" pitchFamily="34" charset="0"/>
                <a:ea typeface="Poppins Light" pitchFamily="34" charset="-122"/>
                <a:cs typeface="Poppins Light" pitchFamily="34" charset="-120"/>
              </a:rPr>
              <a:t>Best Model here is SVM</a:t>
            </a:r>
          </a:p>
          <a:p>
            <a:pPr marL="0" indent="0">
              <a:lnSpc>
                <a:spcPts val="3800"/>
              </a:lnSpc>
              <a:buNone/>
            </a:pPr>
            <a:endParaRPr lang="en-US" sz="2200" b="1" dirty="0"/>
          </a:p>
        </p:txBody>
      </p:sp>
      <p:sp>
        <p:nvSpPr>
          <p:cNvPr id="8" name="Text 1">
            <a:extLst>
              <a:ext uri="{FF2B5EF4-FFF2-40B4-BE49-F238E27FC236}">
                <a16:creationId xmlns:a16="http://schemas.microsoft.com/office/drawing/2014/main" id="{C2A5423B-1861-DC07-6415-C8A08B391418}"/>
              </a:ext>
            </a:extLst>
          </p:cNvPr>
          <p:cNvSpPr/>
          <p:nvPr/>
        </p:nvSpPr>
        <p:spPr>
          <a:xfrm>
            <a:off x="12599405" y="778667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E5E0DF"/>
                </a:solidFill>
                <a:highlight>
                  <a:srgbClr val="050505"/>
                </a:highlight>
                <a:latin typeface="Poppins Light" pitchFamily="34" charset="0"/>
                <a:ea typeface="Poppins Light" pitchFamily="34" charset="-122"/>
                <a:cs typeface="Poppins Light" pitchFamily="34" charset="-120"/>
              </a:rPr>
              <a:t>Aryan Pandya</a:t>
            </a:r>
            <a:endParaRPr lang="en-US" sz="2200" b="1" dirty="0">
              <a:solidFill>
                <a:srgbClr val="E5E0DF"/>
              </a:solidFill>
              <a:highlight>
                <a:srgbClr val="050505"/>
              </a:highlight>
            </a:endParaRPr>
          </a:p>
        </p:txBody>
      </p:sp>
      <p:pic>
        <p:nvPicPr>
          <p:cNvPr id="12" name="Picture 11">
            <a:extLst>
              <a:ext uri="{FF2B5EF4-FFF2-40B4-BE49-F238E27FC236}">
                <a16:creationId xmlns:a16="http://schemas.microsoft.com/office/drawing/2014/main" id="{1C345FF2-43A2-5096-843E-302AD3440D6C}"/>
              </a:ext>
            </a:extLst>
          </p:cNvPr>
          <p:cNvPicPr>
            <a:picLocks noChangeAspect="1"/>
          </p:cNvPicPr>
          <p:nvPr/>
        </p:nvPicPr>
        <p:blipFill>
          <a:blip r:embed="rId4"/>
          <a:stretch>
            <a:fillRect/>
          </a:stretch>
        </p:blipFill>
        <p:spPr>
          <a:xfrm>
            <a:off x="10109227" y="3113587"/>
            <a:ext cx="4359128" cy="298462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74502" y="610195"/>
            <a:ext cx="13081397" cy="1383030"/>
          </a:xfrm>
          <a:prstGeom prst="rect">
            <a:avLst/>
          </a:prstGeom>
          <a:noFill/>
          <a:ln/>
        </p:spPr>
        <p:txBody>
          <a:bodyPr wrap="square" lIns="0" tIns="0" rIns="0" bIns="0" rtlCol="0" anchor="t"/>
          <a:lstStyle/>
          <a:p>
            <a:pPr marL="0" indent="0">
              <a:lnSpc>
                <a:spcPts val="5400"/>
              </a:lnSpc>
              <a:buNone/>
            </a:pPr>
            <a:r>
              <a:rPr lang="en-US" sz="4350" dirty="0">
                <a:solidFill>
                  <a:srgbClr val="F2F2F3"/>
                </a:solidFill>
                <a:latin typeface="Poppins Light" pitchFamily="34" charset="0"/>
                <a:ea typeface="Poppins Light" pitchFamily="34" charset="-122"/>
                <a:cs typeface="Poppins Light" pitchFamily="34" charset="-120"/>
              </a:rPr>
              <a:t>Conclusion: The Potential of AI in Sleep Disorder Diagnosis</a:t>
            </a:r>
            <a:endParaRPr lang="en-US" sz="4350" dirty="0"/>
          </a:p>
        </p:txBody>
      </p:sp>
      <p:sp>
        <p:nvSpPr>
          <p:cNvPr id="3" name="Text 1"/>
          <p:cNvSpPr/>
          <p:nvPr/>
        </p:nvSpPr>
        <p:spPr>
          <a:xfrm>
            <a:off x="1873091" y="3726061"/>
            <a:ext cx="2766179" cy="345638"/>
          </a:xfrm>
          <a:prstGeom prst="rect">
            <a:avLst/>
          </a:prstGeom>
          <a:noFill/>
          <a:ln/>
        </p:spPr>
        <p:txBody>
          <a:bodyPr wrap="none" lIns="0" tIns="0" rIns="0" bIns="0" rtlCol="0" anchor="t"/>
          <a:lstStyle/>
          <a:p>
            <a:pPr marL="0" indent="0" algn="r">
              <a:lnSpc>
                <a:spcPts val="2700"/>
              </a:lnSpc>
              <a:buNone/>
            </a:pPr>
            <a:r>
              <a:rPr lang="en-US" sz="2150" dirty="0">
                <a:solidFill>
                  <a:srgbClr val="E5E0DF"/>
                </a:solidFill>
                <a:latin typeface="Poppins Light" pitchFamily="34" charset="0"/>
                <a:ea typeface="Poppins Light" pitchFamily="34" charset="-122"/>
                <a:cs typeface="Poppins Light" pitchFamily="34" charset="-120"/>
              </a:rPr>
              <a:t>Improved Accuracy</a:t>
            </a:r>
            <a:endParaRPr lang="en-US" sz="2150" dirty="0"/>
          </a:p>
        </p:txBody>
      </p:sp>
      <p:sp>
        <p:nvSpPr>
          <p:cNvPr id="4" name="Text 2"/>
          <p:cNvSpPr/>
          <p:nvPr/>
        </p:nvSpPr>
        <p:spPr>
          <a:xfrm>
            <a:off x="774502" y="4204454"/>
            <a:ext cx="3864769" cy="2124551"/>
          </a:xfrm>
          <a:prstGeom prst="rect">
            <a:avLst/>
          </a:prstGeom>
          <a:noFill/>
          <a:ln/>
        </p:spPr>
        <p:txBody>
          <a:bodyPr wrap="square" lIns="0" tIns="0" rIns="0" bIns="0" rtlCol="0" anchor="t"/>
          <a:lstStyle/>
          <a:p>
            <a:pPr marL="0" indent="0" algn="r">
              <a:lnSpc>
                <a:spcPts val="2750"/>
              </a:lnSpc>
              <a:buNone/>
            </a:pPr>
            <a:r>
              <a:rPr lang="en-US" sz="1700" dirty="0">
                <a:solidFill>
                  <a:srgbClr val="E5E0DF"/>
                </a:solidFill>
                <a:latin typeface="Roboto Light" pitchFamily="34" charset="0"/>
                <a:ea typeface="Roboto Light" pitchFamily="34" charset="-122"/>
                <a:cs typeface="Roboto Light" pitchFamily="34" charset="-120"/>
              </a:rPr>
              <a:t>AI-driven models can enhance the accuracy of sleep disorder diagnosis by analyzing complex patterns and relationships within the data. This leads to more reliable and precise identification of individuals at risk.</a:t>
            </a:r>
            <a:endParaRPr lang="en-US" sz="1700" dirty="0"/>
          </a:p>
        </p:txBody>
      </p:sp>
      <p:pic>
        <p:nvPicPr>
          <p:cNvPr id="5" name="Image 0" descr="preencoded.png"/>
          <p:cNvPicPr>
            <a:picLocks noChangeAspect="1"/>
          </p:cNvPicPr>
          <p:nvPr/>
        </p:nvPicPr>
        <p:blipFill>
          <a:blip r:embed="rId3"/>
          <a:stretch>
            <a:fillRect/>
          </a:stretch>
        </p:blipFill>
        <p:spPr>
          <a:xfrm>
            <a:off x="5081826" y="2794159"/>
            <a:ext cx="4466749" cy="4466749"/>
          </a:xfrm>
          <a:prstGeom prst="rect">
            <a:avLst/>
          </a:prstGeom>
        </p:spPr>
      </p:pic>
      <p:sp>
        <p:nvSpPr>
          <p:cNvPr id="6" name="Text 3"/>
          <p:cNvSpPr/>
          <p:nvPr/>
        </p:nvSpPr>
        <p:spPr>
          <a:xfrm>
            <a:off x="5734526" y="4537472"/>
            <a:ext cx="80843" cy="442436"/>
          </a:xfrm>
          <a:prstGeom prst="rect">
            <a:avLst/>
          </a:prstGeom>
          <a:noFill/>
          <a:ln/>
        </p:spPr>
        <p:txBody>
          <a:bodyPr wrap="none" lIns="0" tIns="0" rIns="0" bIns="0" rtlCol="0" anchor="t"/>
          <a:lstStyle/>
          <a:p>
            <a:pPr marL="0" indent="0">
              <a:lnSpc>
                <a:spcPts val="3450"/>
              </a:lnSpc>
              <a:buNone/>
            </a:pPr>
            <a:r>
              <a:rPr lang="en-US" sz="2150" dirty="0">
                <a:solidFill>
                  <a:srgbClr val="E5E0DF"/>
                </a:solidFill>
                <a:latin typeface="Poppins Light" pitchFamily="34" charset="0"/>
                <a:ea typeface="Poppins Light" pitchFamily="34" charset="-122"/>
                <a:cs typeface="Poppins Light" pitchFamily="34" charset="-120"/>
              </a:rPr>
              <a:t>1</a:t>
            </a:r>
            <a:endParaRPr lang="en-US" sz="2150" dirty="0"/>
          </a:p>
        </p:txBody>
      </p:sp>
      <p:sp>
        <p:nvSpPr>
          <p:cNvPr id="7" name="Text 4"/>
          <p:cNvSpPr/>
          <p:nvPr/>
        </p:nvSpPr>
        <p:spPr>
          <a:xfrm>
            <a:off x="9880402" y="2435781"/>
            <a:ext cx="2766179" cy="345638"/>
          </a:xfrm>
          <a:prstGeom prst="rect">
            <a:avLst/>
          </a:prstGeom>
          <a:noFill/>
          <a:ln/>
        </p:spPr>
        <p:txBody>
          <a:bodyPr wrap="none" lIns="0" tIns="0" rIns="0" bIns="0" rtlCol="0" anchor="t"/>
          <a:lstStyle/>
          <a:p>
            <a:pPr marL="0" indent="0" algn="l">
              <a:lnSpc>
                <a:spcPts val="2700"/>
              </a:lnSpc>
              <a:buNone/>
            </a:pPr>
            <a:r>
              <a:rPr lang="en-US" sz="2150" dirty="0">
                <a:solidFill>
                  <a:srgbClr val="E5E0DF"/>
                </a:solidFill>
                <a:latin typeface="Poppins Light" pitchFamily="34" charset="0"/>
                <a:ea typeface="Poppins Light" pitchFamily="34" charset="-122"/>
                <a:cs typeface="Poppins Light" pitchFamily="34" charset="-120"/>
              </a:rPr>
              <a:t>Early Detection</a:t>
            </a:r>
            <a:endParaRPr lang="en-US" sz="2150" dirty="0"/>
          </a:p>
        </p:txBody>
      </p:sp>
      <p:sp>
        <p:nvSpPr>
          <p:cNvPr id="8" name="Text 5"/>
          <p:cNvSpPr/>
          <p:nvPr/>
        </p:nvSpPr>
        <p:spPr>
          <a:xfrm>
            <a:off x="9880402" y="2914174"/>
            <a:ext cx="3975497" cy="2124551"/>
          </a:xfrm>
          <a:prstGeom prst="rect">
            <a:avLst/>
          </a:prstGeom>
          <a:noFill/>
          <a:ln/>
        </p:spPr>
        <p:txBody>
          <a:bodyPr wrap="square" lIns="0" tIns="0" rIns="0" bIns="0" rtlCol="0" anchor="t"/>
          <a:lstStyle/>
          <a:p>
            <a:pPr marL="0" indent="0" algn="l">
              <a:lnSpc>
                <a:spcPts val="2750"/>
              </a:lnSpc>
              <a:buNone/>
            </a:pPr>
            <a:r>
              <a:rPr lang="en-US" sz="1700" dirty="0">
                <a:solidFill>
                  <a:srgbClr val="E5E0DF"/>
                </a:solidFill>
                <a:latin typeface="Roboto Light" pitchFamily="34" charset="0"/>
                <a:ea typeface="Roboto Light" pitchFamily="34" charset="-122"/>
                <a:cs typeface="Roboto Light" pitchFamily="34" charset="-120"/>
              </a:rPr>
              <a:t>AI enables early detection of sleep disorders by identifying subtle indicators that may be missed by traditional diagnostic methods. This allows for timely intervention and better patient outcomes.</a:t>
            </a:r>
            <a:endParaRPr lang="en-US" sz="1700" dirty="0"/>
          </a:p>
        </p:txBody>
      </p:sp>
      <p:pic>
        <p:nvPicPr>
          <p:cNvPr id="9" name="Image 1" descr="preencoded.png"/>
          <p:cNvPicPr>
            <a:picLocks noChangeAspect="1"/>
          </p:cNvPicPr>
          <p:nvPr/>
        </p:nvPicPr>
        <p:blipFill>
          <a:blip r:embed="rId4"/>
          <a:stretch>
            <a:fillRect/>
          </a:stretch>
        </p:blipFill>
        <p:spPr>
          <a:xfrm>
            <a:off x="5081826" y="2794159"/>
            <a:ext cx="4466749" cy="4466749"/>
          </a:xfrm>
          <a:prstGeom prst="rect">
            <a:avLst/>
          </a:prstGeom>
        </p:spPr>
      </p:pic>
      <p:sp>
        <p:nvSpPr>
          <p:cNvPr id="10" name="Text 6"/>
          <p:cNvSpPr/>
          <p:nvPr/>
        </p:nvSpPr>
        <p:spPr>
          <a:xfrm>
            <a:off x="8238768" y="3606879"/>
            <a:ext cx="158234" cy="442436"/>
          </a:xfrm>
          <a:prstGeom prst="rect">
            <a:avLst/>
          </a:prstGeom>
          <a:noFill/>
          <a:ln/>
        </p:spPr>
        <p:txBody>
          <a:bodyPr wrap="none" lIns="0" tIns="0" rIns="0" bIns="0" rtlCol="0" anchor="t"/>
          <a:lstStyle/>
          <a:p>
            <a:pPr marL="0" indent="0">
              <a:lnSpc>
                <a:spcPts val="3450"/>
              </a:lnSpc>
              <a:buNone/>
            </a:pPr>
            <a:r>
              <a:rPr lang="en-US" sz="2150" dirty="0">
                <a:solidFill>
                  <a:srgbClr val="E5E0DF"/>
                </a:solidFill>
                <a:latin typeface="Poppins Light" pitchFamily="34" charset="0"/>
                <a:ea typeface="Poppins Light" pitchFamily="34" charset="-122"/>
                <a:cs typeface="Poppins Light" pitchFamily="34" charset="-120"/>
              </a:rPr>
              <a:t>2</a:t>
            </a:r>
            <a:endParaRPr lang="en-US" sz="2150" dirty="0"/>
          </a:p>
        </p:txBody>
      </p:sp>
      <p:sp>
        <p:nvSpPr>
          <p:cNvPr id="11" name="Text 7"/>
          <p:cNvSpPr/>
          <p:nvPr/>
        </p:nvSpPr>
        <p:spPr>
          <a:xfrm>
            <a:off x="9880402" y="5370552"/>
            <a:ext cx="3221117" cy="345638"/>
          </a:xfrm>
          <a:prstGeom prst="rect">
            <a:avLst/>
          </a:prstGeom>
          <a:noFill/>
          <a:ln/>
        </p:spPr>
        <p:txBody>
          <a:bodyPr wrap="none" lIns="0" tIns="0" rIns="0" bIns="0" rtlCol="0" anchor="t"/>
          <a:lstStyle/>
          <a:p>
            <a:pPr marL="0" indent="0" algn="l">
              <a:lnSpc>
                <a:spcPts val="2700"/>
              </a:lnSpc>
              <a:buNone/>
            </a:pPr>
            <a:r>
              <a:rPr lang="en-US" sz="2150" dirty="0">
                <a:solidFill>
                  <a:srgbClr val="E5E0DF"/>
                </a:solidFill>
                <a:latin typeface="Poppins Light" pitchFamily="34" charset="0"/>
                <a:ea typeface="Poppins Light" pitchFamily="34" charset="-122"/>
                <a:cs typeface="Poppins Light" pitchFamily="34" charset="-120"/>
              </a:rPr>
              <a:t>Personalized Treatment</a:t>
            </a:r>
            <a:endParaRPr lang="en-US" sz="2150" dirty="0"/>
          </a:p>
        </p:txBody>
      </p:sp>
      <p:sp>
        <p:nvSpPr>
          <p:cNvPr id="12" name="Text 8"/>
          <p:cNvSpPr/>
          <p:nvPr/>
        </p:nvSpPr>
        <p:spPr>
          <a:xfrm>
            <a:off x="9880402" y="5848945"/>
            <a:ext cx="3975497" cy="1770459"/>
          </a:xfrm>
          <a:prstGeom prst="rect">
            <a:avLst/>
          </a:prstGeom>
          <a:noFill/>
          <a:ln/>
        </p:spPr>
        <p:txBody>
          <a:bodyPr wrap="square" lIns="0" tIns="0" rIns="0" bIns="0" rtlCol="0" anchor="t"/>
          <a:lstStyle/>
          <a:p>
            <a:pPr marL="0" indent="0" algn="l">
              <a:lnSpc>
                <a:spcPts val="2750"/>
              </a:lnSpc>
              <a:buNone/>
            </a:pPr>
            <a:r>
              <a:rPr lang="en-US" sz="1700" dirty="0">
                <a:solidFill>
                  <a:srgbClr val="E5E0DF"/>
                </a:solidFill>
                <a:latin typeface="Roboto Light" pitchFamily="34" charset="0"/>
                <a:ea typeface="Roboto Light" pitchFamily="34" charset="-122"/>
                <a:cs typeface="Roboto Light" pitchFamily="34" charset="-120"/>
              </a:rPr>
              <a:t>AI can facilitate personalized treatment plans by tailoring interventions to the individual's specific needs and characteristics. This results in more effective and targeted care.</a:t>
            </a:r>
            <a:endParaRPr lang="en-US" sz="1700" dirty="0"/>
          </a:p>
        </p:txBody>
      </p:sp>
      <p:pic>
        <p:nvPicPr>
          <p:cNvPr id="13" name="Image 2" descr="preencoded.png"/>
          <p:cNvPicPr>
            <a:picLocks noChangeAspect="1"/>
          </p:cNvPicPr>
          <p:nvPr/>
        </p:nvPicPr>
        <p:blipFill>
          <a:blip r:embed="rId5"/>
          <a:stretch>
            <a:fillRect/>
          </a:stretch>
        </p:blipFill>
        <p:spPr>
          <a:xfrm>
            <a:off x="5081826" y="2794159"/>
            <a:ext cx="4466749" cy="4466749"/>
          </a:xfrm>
          <a:prstGeom prst="rect">
            <a:avLst/>
          </a:prstGeom>
        </p:spPr>
      </p:pic>
      <p:sp>
        <p:nvSpPr>
          <p:cNvPr id="14" name="Text 9"/>
          <p:cNvSpPr/>
          <p:nvPr/>
        </p:nvSpPr>
        <p:spPr>
          <a:xfrm>
            <a:off x="7771448" y="6274356"/>
            <a:ext cx="161806" cy="442436"/>
          </a:xfrm>
          <a:prstGeom prst="rect">
            <a:avLst/>
          </a:prstGeom>
          <a:noFill/>
          <a:ln/>
        </p:spPr>
        <p:txBody>
          <a:bodyPr wrap="none" lIns="0" tIns="0" rIns="0" bIns="0" rtlCol="0" anchor="t"/>
          <a:lstStyle/>
          <a:p>
            <a:pPr marL="0" indent="0">
              <a:lnSpc>
                <a:spcPts val="3450"/>
              </a:lnSpc>
              <a:buNone/>
            </a:pPr>
            <a:r>
              <a:rPr lang="en-US" sz="2150" dirty="0">
                <a:solidFill>
                  <a:srgbClr val="E5E0DF"/>
                </a:solidFill>
                <a:latin typeface="Poppins Light" pitchFamily="34" charset="0"/>
                <a:ea typeface="Poppins Light" pitchFamily="34" charset="-122"/>
                <a:cs typeface="Poppins Light" pitchFamily="34" charset="-120"/>
              </a:rPr>
              <a:t>3</a:t>
            </a:r>
            <a:endParaRPr lang="en-US" sz="2150" dirty="0"/>
          </a:p>
        </p:txBody>
      </p:sp>
      <p:sp>
        <p:nvSpPr>
          <p:cNvPr id="15" name="Text 1">
            <a:extLst>
              <a:ext uri="{FF2B5EF4-FFF2-40B4-BE49-F238E27FC236}">
                <a16:creationId xmlns:a16="http://schemas.microsoft.com/office/drawing/2014/main" id="{D9D6D72A-D5C3-226E-D4B5-1B29F8AD5B9E}"/>
              </a:ext>
            </a:extLst>
          </p:cNvPr>
          <p:cNvSpPr/>
          <p:nvPr/>
        </p:nvSpPr>
        <p:spPr>
          <a:xfrm>
            <a:off x="12599405" y="778667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E5E0DF"/>
                </a:solidFill>
                <a:highlight>
                  <a:srgbClr val="050505"/>
                </a:highlight>
                <a:latin typeface="Poppins Light" pitchFamily="34" charset="0"/>
                <a:ea typeface="Poppins Light" pitchFamily="34" charset="-122"/>
                <a:cs typeface="Poppins Light" pitchFamily="34" charset="-120"/>
              </a:rPr>
              <a:t>Aryan Pandya</a:t>
            </a:r>
            <a:endParaRPr lang="en-US" sz="2200" b="1" dirty="0">
              <a:solidFill>
                <a:srgbClr val="E5E0DF"/>
              </a:solidFill>
              <a:highlight>
                <a:srgbClr val="050505"/>
              </a:high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FD718-F9AB-A633-FF3F-593A01873E50}"/>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B9EC084-D137-0A0F-C699-8C028DE906D0}"/>
              </a:ext>
            </a:extLst>
          </p:cNvPr>
          <p:cNvSpPr/>
          <p:nvPr/>
        </p:nvSpPr>
        <p:spPr>
          <a:xfrm>
            <a:off x="1353236" y="2311673"/>
            <a:ext cx="13081397" cy="1383030"/>
          </a:xfrm>
          <a:prstGeom prst="rect">
            <a:avLst/>
          </a:prstGeom>
          <a:noFill/>
          <a:ln/>
        </p:spPr>
        <p:txBody>
          <a:bodyPr wrap="square" lIns="0" tIns="0" rIns="0" bIns="0" rtlCol="0" anchor="t"/>
          <a:lstStyle/>
          <a:p>
            <a:pPr marL="0" indent="0">
              <a:lnSpc>
                <a:spcPts val="5400"/>
              </a:lnSpc>
              <a:buNone/>
            </a:pPr>
            <a:r>
              <a:rPr lang="en-IN" sz="4400" dirty="0">
                <a:solidFill>
                  <a:srgbClr val="E5E0DF"/>
                </a:solidFill>
                <a:latin typeface="Roboto Light" panose="02000000000000000000" pitchFamily="2" charset="0"/>
                <a:ea typeface="Roboto Light" panose="02000000000000000000" pitchFamily="2" charset="0"/>
                <a:cs typeface="Roboto Light" panose="02000000000000000000" pitchFamily="2" charset="0"/>
              </a:rPr>
              <a:t>Thank You! </a:t>
            </a:r>
            <a:endParaRPr lang="en-US" sz="4350" dirty="0">
              <a:solidFill>
                <a:srgbClr val="E5E0DF"/>
              </a:solidFill>
              <a:latin typeface="Roboto Light" panose="02000000000000000000" pitchFamily="2" charset="0"/>
              <a:ea typeface="Roboto Light" panose="02000000000000000000" pitchFamily="2" charset="0"/>
              <a:cs typeface="Roboto Light" panose="02000000000000000000" pitchFamily="2" charset="0"/>
            </a:endParaRPr>
          </a:p>
        </p:txBody>
      </p:sp>
      <p:sp>
        <p:nvSpPr>
          <p:cNvPr id="15" name="Text 1">
            <a:extLst>
              <a:ext uri="{FF2B5EF4-FFF2-40B4-BE49-F238E27FC236}">
                <a16:creationId xmlns:a16="http://schemas.microsoft.com/office/drawing/2014/main" id="{257C2885-69AE-A406-A85B-BA8FCAA2E40D}"/>
              </a:ext>
            </a:extLst>
          </p:cNvPr>
          <p:cNvSpPr/>
          <p:nvPr/>
        </p:nvSpPr>
        <p:spPr>
          <a:xfrm>
            <a:off x="12599405" y="778667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E5E0DF"/>
                </a:solidFill>
                <a:highlight>
                  <a:srgbClr val="050505"/>
                </a:highlight>
                <a:latin typeface="Poppins Light" pitchFamily="34" charset="0"/>
                <a:ea typeface="Poppins Light" pitchFamily="34" charset="-122"/>
                <a:cs typeface="Poppins Light" pitchFamily="34" charset="-120"/>
              </a:rPr>
              <a:t>Aryan Pandya</a:t>
            </a:r>
            <a:endParaRPr lang="en-US" sz="2200" b="1" dirty="0">
              <a:solidFill>
                <a:srgbClr val="E5E0DF"/>
              </a:solidFill>
              <a:highlight>
                <a:srgbClr val="050505"/>
              </a:highlight>
            </a:endParaRPr>
          </a:p>
        </p:txBody>
      </p:sp>
      <p:sp>
        <p:nvSpPr>
          <p:cNvPr id="16" name="Text 0">
            <a:extLst>
              <a:ext uri="{FF2B5EF4-FFF2-40B4-BE49-F238E27FC236}">
                <a16:creationId xmlns:a16="http://schemas.microsoft.com/office/drawing/2014/main" id="{7E8743A9-0400-6875-FAC9-40C5790A9BA2}"/>
              </a:ext>
            </a:extLst>
          </p:cNvPr>
          <p:cNvSpPr/>
          <p:nvPr/>
        </p:nvSpPr>
        <p:spPr>
          <a:xfrm>
            <a:off x="1353236" y="3168788"/>
            <a:ext cx="12108122" cy="1383030"/>
          </a:xfrm>
          <a:prstGeom prst="rect">
            <a:avLst/>
          </a:prstGeom>
          <a:noFill/>
          <a:ln/>
        </p:spPr>
        <p:txBody>
          <a:bodyPr wrap="square" lIns="0" tIns="0" rIns="0" bIns="0" rtlCol="0" anchor="t"/>
          <a:lstStyle/>
          <a:p>
            <a:r>
              <a:rPr lang="en-US" sz="2400" dirty="0">
                <a:solidFill>
                  <a:srgbClr val="E5E0DF"/>
                </a:solidFill>
                <a:latin typeface="Roboto Light" panose="02000000000000000000" pitchFamily="2" charset="0"/>
                <a:ea typeface="Roboto Light" panose="02000000000000000000" pitchFamily="2" charset="0"/>
                <a:cs typeface="Roboto Light" panose="02000000000000000000" pitchFamily="2" charset="0"/>
              </a:rPr>
              <a:t>We truly appreciate your time and support. Your guidance and feedback have been invaluable in shaping this project.</a:t>
            </a:r>
          </a:p>
          <a:p>
            <a:endParaRPr lang="en-US" sz="2400" dirty="0">
              <a:solidFill>
                <a:srgbClr val="E5E0DF"/>
              </a:solidFill>
              <a:latin typeface="Roboto Light" panose="02000000000000000000" pitchFamily="2" charset="0"/>
              <a:ea typeface="Roboto Light" panose="02000000000000000000" pitchFamily="2" charset="0"/>
              <a:cs typeface="Roboto Light" panose="02000000000000000000" pitchFamily="2" charset="0"/>
            </a:endParaRPr>
          </a:p>
          <a:p>
            <a:r>
              <a:rPr lang="en-US" sz="2400" dirty="0">
                <a:solidFill>
                  <a:srgbClr val="E5E0DF"/>
                </a:solidFill>
                <a:latin typeface="Roboto Light" panose="02000000000000000000" pitchFamily="2" charset="0"/>
                <a:ea typeface="Roboto Light" panose="02000000000000000000" pitchFamily="2" charset="0"/>
                <a:cs typeface="Roboto Light" panose="02000000000000000000" pitchFamily="2" charset="0"/>
              </a:rPr>
              <a:t>Excited for future learning and collaboration! 🚀✨</a:t>
            </a:r>
          </a:p>
        </p:txBody>
      </p:sp>
    </p:spTree>
    <p:extLst>
      <p:ext uri="{BB962C8B-B14F-4D97-AF65-F5344CB8AC3E}">
        <p14:creationId xmlns:p14="http://schemas.microsoft.com/office/powerpoint/2010/main" val="156760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59473" y="608409"/>
            <a:ext cx="7597854" cy="1380411"/>
          </a:xfrm>
          <a:prstGeom prst="rect">
            <a:avLst/>
          </a:prstGeom>
          <a:noFill/>
          <a:ln/>
        </p:spPr>
        <p:txBody>
          <a:bodyPr wrap="square" lIns="0" tIns="0" rIns="0" bIns="0" rtlCol="0" anchor="t"/>
          <a:lstStyle/>
          <a:p>
            <a:pPr marL="0" indent="0">
              <a:lnSpc>
                <a:spcPts val="5400"/>
              </a:lnSpc>
              <a:buNone/>
            </a:pPr>
            <a:r>
              <a:rPr lang="en-US" sz="4300" dirty="0">
                <a:solidFill>
                  <a:srgbClr val="F2F2F3"/>
                </a:solidFill>
                <a:latin typeface="Poppins Light" pitchFamily="34" charset="0"/>
                <a:ea typeface="Poppins Light" pitchFamily="34" charset="-122"/>
                <a:cs typeface="Poppins Light" pitchFamily="34" charset="-120"/>
              </a:rPr>
              <a:t>Model Building Workflow: A Visual Diagram</a:t>
            </a:r>
            <a:endParaRPr lang="en-US" sz="4300" dirty="0"/>
          </a:p>
        </p:txBody>
      </p:sp>
      <p:pic>
        <p:nvPicPr>
          <p:cNvPr id="4" name="Image 1" descr="preencoded.png"/>
          <p:cNvPicPr>
            <a:picLocks noChangeAspect="1"/>
          </p:cNvPicPr>
          <p:nvPr/>
        </p:nvPicPr>
        <p:blipFill>
          <a:blip r:embed="rId4"/>
          <a:stretch>
            <a:fillRect/>
          </a:stretch>
        </p:blipFill>
        <p:spPr>
          <a:xfrm>
            <a:off x="6259473" y="2320052"/>
            <a:ext cx="1104424" cy="1325285"/>
          </a:xfrm>
          <a:prstGeom prst="rect">
            <a:avLst/>
          </a:prstGeom>
        </p:spPr>
      </p:pic>
      <p:sp>
        <p:nvSpPr>
          <p:cNvPr id="5" name="Text 1"/>
          <p:cNvSpPr/>
          <p:nvPr/>
        </p:nvSpPr>
        <p:spPr>
          <a:xfrm>
            <a:off x="7695128" y="2540913"/>
            <a:ext cx="2761178" cy="345043"/>
          </a:xfrm>
          <a:prstGeom prst="rect">
            <a:avLst/>
          </a:prstGeom>
          <a:noFill/>
          <a:ln/>
        </p:spPr>
        <p:txBody>
          <a:bodyPr wrap="none" lIns="0" tIns="0" rIns="0" bIns="0" rtlCol="0" anchor="t"/>
          <a:lstStyle/>
          <a:p>
            <a:pPr marL="0" indent="0" algn="l">
              <a:lnSpc>
                <a:spcPts val="2700"/>
              </a:lnSpc>
              <a:buNone/>
            </a:pPr>
            <a:r>
              <a:rPr lang="en-US" sz="2150" dirty="0">
                <a:solidFill>
                  <a:srgbClr val="E5E0DF"/>
                </a:solidFill>
                <a:latin typeface="Poppins Light" pitchFamily="34" charset="0"/>
                <a:ea typeface="Poppins Light" pitchFamily="34" charset="-122"/>
                <a:cs typeface="Poppins Light" pitchFamily="34" charset="-120"/>
              </a:rPr>
              <a:t>Data Collection</a:t>
            </a:r>
            <a:endParaRPr lang="en-US" sz="2150" dirty="0"/>
          </a:p>
        </p:txBody>
      </p:sp>
      <p:sp>
        <p:nvSpPr>
          <p:cNvPr id="6" name="Text 2"/>
          <p:cNvSpPr/>
          <p:nvPr/>
        </p:nvSpPr>
        <p:spPr>
          <a:xfrm>
            <a:off x="7695128" y="3018473"/>
            <a:ext cx="6162199" cy="353378"/>
          </a:xfrm>
          <a:prstGeom prst="rect">
            <a:avLst/>
          </a:prstGeom>
          <a:noFill/>
          <a:ln/>
        </p:spPr>
        <p:txBody>
          <a:bodyPr wrap="none" lIns="0" tIns="0" rIns="0" bIns="0" rtlCol="0" anchor="t"/>
          <a:lstStyle/>
          <a:p>
            <a:pPr marL="0" indent="0" algn="l">
              <a:lnSpc>
                <a:spcPts val="2750"/>
              </a:lnSpc>
              <a:buNone/>
            </a:pPr>
            <a:r>
              <a:rPr lang="en-US" sz="1700" dirty="0">
                <a:solidFill>
                  <a:srgbClr val="E5E0DF"/>
                </a:solidFill>
                <a:latin typeface="Roboto Light" pitchFamily="34" charset="0"/>
                <a:ea typeface="Roboto Light" pitchFamily="34" charset="-122"/>
                <a:cs typeface="Roboto Light" pitchFamily="34" charset="-120"/>
              </a:rPr>
              <a:t>Gather relevant data. Ensure data quality and integrity.</a:t>
            </a:r>
            <a:endParaRPr lang="en-US" sz="1700" dirty="0"/>
          </a:p>
        </p:txBody>
      </p:sp>
      <p:pic>
        <p:nvPicPr>
          <p:cNvPr id="7" name="Image 2" descr="preencoded.png"/>
          <p:cNvPicPr>
            <a:picLocks noChangeAspect="1"/>
          </p:cNvPicPr>
          <p:nvPr/>
        </p:nvPicPr>
        <p:blipFill>
          <a:blip r:embed="rId5"/>
          <a:stretch>
            <a:fillRect/>
          </a:stretch>
        </p:blipFill>
        <p:spPr>
          <a:xfrm>
            <a:off x="6259473" y="3645337"/>
            <a:ext cx="1104424" cy="1325285"/>
          </a:xfrm>
          <a:prstGeom prst="rect">
            <a:avLst/>
          </a:prstGeom>
        </p:spPr>
      </p:pic>
      <p:sp>
        <p:nvSpPr>
          <p:cNvPr id="8" name="Text 3"/>
          <p:cNvSpPr/>
          <p:nvPr/>
        </p:nvSpPr>
        <p:spPr>
          <a:xfrm>
            <a:off x="7695128" y="3866198"/>
            <a:ext cx="2761178" cy="345043"/>
          </a:xfrm>
          <a:prstGeom prst="rect">
            <a:avLst/>
          </a:prstGeom>
          <a:noFill/>
          <a:ln/>
        </p:spPr>
        <p:txBody>
          <a:bodyPr wrap="none" lIns="0" tIns="0" rIns="0" bIns="0" rtlCol="0" anchor="t"/>
          <a:lstStyle/>
          <a:p>
            <a:pPr marL="0" indent="0" algn="l">
              <a:lnSpc>
                <a:spcPts val="2700"/>
              </a:lnSpc>
              <a:buNone/>
            </a:pPr>
            <a:r>
              <a:rPr lang="en-US" sz="2150" dirty="0">
                <a:solidFill>
                  <a:srgbClr val="E5E0DF"/>
                </a:solidFill>
                <a:latin typeface="Poppins Light" pitchFamily="34" charset="0"/>
                <a:ea typeface="Poppins Light" pitchFamily="34" charset="-122"/>
                <a:cs typeface="Poppins Light" pitchFamily="34" charset="-120"/>
              </a:rPr>
              <a:t>Feature Engineering</a:t>
            </a:r>
            <a:endParaRPr lang="en-US" sz="2150" dirty="0"/>
          </a:p>
        </p:txBody>
      </p:sp>
      <p:sp>
        <p:nvSpPr>
          <p:cNvPr id="9" name="Text 4"/>
          <p:cNvSpPr/>
          <p:nvPr/>
        </p:nvSpPr>
        <p:spPr>
          <a:xfrm>
            <a:off x="7695128" y="4343757"/>
            <a:ext cx="6162199" cy="353378"/>
          </a:xfrm>
          <a:prstGeom prst="rect">
            <a:avLst/>
          </a:prstGeom>
          <a:noFill/>
          <a:ln/>
        </p:spPr>
        <p:txBody>
          <a:bodyPr wrap="none" lIns="0" tIns="0" rIns="0" bIns="0" rtlCol="0" anchor="t"/>
          <a:lstStyle/>
          <a:p>
            <a:pPr marL="0" indent="0" algn="l">
              <a:lnSpc>
                <a:spcPts val="2750"/>
              </a:lnSpc>
              <a:buNone/>
            </a:pPr>
            <a:r>
              <a:rPr lang="en-US" sz="1700" dirty="0">
                <a:solidFill>
                  <a:srgbClr val="E5E0DF"/>
                </a:solidFill>
                <a:latin typeface="Roboto Light" pitchFamily="34" charset="0"/>
                <a:ea typeface="Roboto Light" pitchFamily="34" charset="-122"/>
                <a:cs typeface="Roboto Light" pitchFamily="34" charset="-120"/>
              </a:rPr>
              <a:t>Create and transform features. Prepare data for modeling.</a:t>
            </a:r>
            <a:endParaRPr lang="en-US" sz="1700" dirty="0"/>
          </a:p>
        </p:txBody>
      </p:sp>
      <p:pic>
        <p:nvPicPr>
          <p:cNvPr id="10" name="Image 3" descr="preencoded.png"/>
          <p:cNvPicPr>
            <a:picLocks noChangeAspect="1"/>
          </p:cNvPicPr>
          <p:nvPr/>
        </p:nvPicPr>
        <p:blipFill>
          <a:blip r:embed="rId6"/>
          <a:stretch>
            <a:fillRect/>
          </a:stretch>
        </p:blipFill>
        <p:spPr>
          <a:xfrm>
            <a:off x="6259473" y="4970621"/>
            <a:ext cx="1104424" cy="1325285"/>
          </a:xfrm>
          <a:prstGeom prst="rect">
            <a:avLst/>
          </a:prstGeom>
        </p:spPr>
      </p:pic>
      <p:sp>
        <p:nvSpPr>
          <p:cNvPr id="11" name="Text 5"/>
          <p:cNvSpPr/>
          <p:nvPr/>
        </p:nvSpPr>
        <p:spPr>
          <a:xfrm>
            <a:off x="7695128" y="5191482"/>
            <a:ext cx="2761178" cy="345043"/>
          </a:xfrm>
          <a:prstGeom prst="rect">
            <a:avLst/>
          </a:prstGeom>
          <a:noFill/>
          <a:ln/>
        </p:spPr>
        <p:txBody>
          <a:bodyPr wrap="none" lIns="0" tIns="0" rIns="0" bIns="0" rtlCol="0" anchor="t"/>
          <a:lstStyle/>
          <a:p>
            <a:pPr marL="0" indent="0" algn="l">
              <a:lnSpc>
                <a:spcPts val="2700"/>
              </a:lnSpc>
              <a:buNone/>
            </a:pPr>
            <a:r>
              <a:rPr lang="en-US" sz="2150" dirty="0">
                <a:solidFill>
                  <a:srgbClr val="E5E0DF"/>
                </a:solidFill>
                <a:latin typeface="Poppins Light" pitchFamily="34" charset="0"/>
                <a:ea typeface="Poppins Light" pitchFamily="34" charset="-122"/>
                <a:cs typeface="Poppins Light" pitchFamily="34" charset="-120"/>
              </a:rPr>
              <a:t>Model Training</a:t>
            </a:r>
            <a:endParaRPr lang="en-US" sz="2150" dirty="0"/>
          </a:p>
        </p:txBody>
      </p:sp>
      <p:sp>
        <p:nvSpPr>
          <p:cNvPr id="12" name="Text 6"/>
          <p:cNvSpPr/>
          <p:nvPr/>
        </p:nvSpPr>
        <p:spPr>
          <a:xfrm>
            <a:off x="7695128" y="5669042"/>
            <a:ext cx="6162199" cy="353378"/>
          </a:xfrm>
          <a:prstGeom prst="rect">
            <a:avLst/>
          </a:prstGeom>
          <a:noFill/>
          <a:ln/>
        </p:spPr>
        <p:txBody>
          <a:bodyPr wrap="none" lIns="0" tIns="0" rIns="0" bIns="0" rtlCol="0" anchor="t"/>
          <a:lstStyle/>
          <a:p>
            <a:pPr marL="0" indent="0" algn="l">
              <a:lnSpc>
                <a:spcPts val="2750"/>
              </a:lnSpc>
              <a:buNone/>
            </a:pPr>
            <a:r>
              <a:rPr lang="en-US" sz="1700" dirty="0">
                <a:solidFill>
                  <a:srgbClr val="E5E0DF"/>
                </a:solidFill>
                <a:latin typeface="Roboto Light" pitchFamily="34" charset="0"/>
                <a:ea typeface="Roboto Light" pitchFamily="34" charset="-122"/>
                <a:cs typeface="Roboto Light" pitchFamily="34" charset="-120"/>
              </a:rPr>
              <a:t>Train ML models. Optimize model parameters.</a:t>
            </a:r>
            <a:endParaRPr lang="en-US" sz="1700" dirty="0"/>
          </a:p>
        </p:txBody>
      </p:sp>
      <p:pic>
        <p:nvPicPr>
          <p:cNvPr id="13" name="Image 4" descr="preencoded.png"/>
          <p:cNvPicPr>
            <a:picLocks noChangeAspect="1"/>
          </p:cNvPicPr>
          <p:nvPr/>
        </p:nvPicPr>
        <p:blipFill>
          <a:blip r:embed="rId7"/>
          <a:stretch>
            <a:fillRect/>
          </a:stretch>
        </p:blipFill>
        <p:spPr>
          <a:xfrm>
            <a:off x="6259473" y="6295906"/>
            <a:ext cx="1104424" cy="1325285"/>
          </a:xfrm>
          <a:prstGeom prst="rect">
            <a:avLst/>
          </a:prstGeom>
        </p:spPr>
      </p:pic>
      <p:sp>
        <p:nvSpPr>
          <p:cNvPr id="14" name="Text 7"/>
          <p:cNvSpPr/>
          <p:nvPr/>
        </p:nvSpPr>
        <p:spPr>
          <a:xfrm>
            <a:off x="7695128" y="6516767"/>
            <a:ext cx="2761178" cy="345043"/>
          </a:xfrm>
          <a:prstGeom prst="rect">
            <a:avLst/>
          </a:prstGeom>
          <a:noFill/>
          <a:ln/>
        </p:spPr>
        <p:txBody>
          <a:bodyPr wrap="none" lIns="0" tIns="0" rIns="0" bIns="0" rtlCol="0" anchor="t"/>
          <a:lstStyle/>
          <a:p>
            <a:pPr marL="0" indent="0" algn="l">
              <a:lnSpc>
                <a:spcPts val="2700"/>
              </a:lnSpc>
              <a:buNone/>
            </a:pPr>
            <a:r>
              <a:rPr lang="en-US" sz="2150" dirty="0">
                <a:solidFill>
                  <a:srgbClr val="E5E0DF"/>
                </a:solidFill>
                <a:latin typeface="Poppins Light" pitchFamily="34" charset="0"/>
                <a:ea typeface="Poppins Light" pitchFamily="34" charset="-122"/>
                <a:cs typeface="Poppins Light" pitchFamily="34" charset="-120"/>
              </a:rPr>
              <a:t>Evaluation</a:t>
            </a:r>
            <a:endParaRPr lang="en-US" sz="2150" dirty="0"/>
          </a:p>
        </p:txBody>
      </p:sp>
      <p:sp>
        <p:nvSpPr>
          <p:cNvPr id="15" name="Text 8"/>
          <p:cNvSpPr/>
          <p:nvPr/>
        </p:nvSpPr>
        <p:spPr>
          <a:xfrm>
            <a:off x="7695128" y="6994327"/>
            <a:ext cx="6162199" cy="353378"/>
          </a:xfrm>
          <a:prstGeom prst="rect">
            <a:avLst/>
          </a:prstGeom>
          <a:noFill/>
          <a:ln/>
        </p:spPr>
        <p:txBody>
          <a:bodyPr wrap="none" lIns="0" tIns="0" rIns="0" bIns="0" rtlCol="0" anchor="t"/>
          <a:lstStyle/>
          <a:p>
            <a:pPr marL="0" indent="0" algn="l">
              <a:lnSpc>
                <a:spcPts val="2750"/>
              </a:lnSpc>
              <a:buNone/>
            </a:pPr>
            <a:r>
              <a:rPr lang="en-US" sz="1700" dirty="0">
                <a:solidFill>
                  <a:srgbClr val="E5E0DF"/>
                </a:solidFill>
                <a:latin typeface="Roboto Light" pitchFamily="34" charset="0"/>
                <a:ea typeface="Roboto Light" pitchFamily="34" charset="-122"/>
                <a:cs typeface="Roboto Light" pitchFamily="34" charset="-120"/>
              </a:rPr>
              <a:t>Evaluate model performance. Refine model as needed.</a:t>
            </a:r>
            <a:endParaRPr lang="en-US" sz="1700" dirty="0"/>
          </a:p>
        </p:txBody>
      </p:sp>
      <p:sp>
        <p:nvSpPr>
          <p:cNvPr id="16" name="Text 1">
            <a:extLst>
              <a:ext uri="{FF2B5EF4-FFF2-40B4-BE49-F238E27FC236}">
                <a16:creationId xmlns:a16="http://schemas.microsoft.com/office/drawing/2014/main" id="{1EC625D8-9DFA-16B4-C676-A3C341914381}"/>
              </a:ext>
            </a:extLst>
          </p:cNvPr>
          <p:cNvSpPr/>
          <p:nvPr/>
        </p:nvSpPr>
        <p:spPr>
          <a:xfrm>
            <a:off x="12599405" y="778667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E5E0DF"/>
                </a:solidFill>
                <a:highlight>
                  <a:srgbClr val="050505"/>
                </a:highlight>
                <a:latin typeface="Poppins Light" pitchFamily="34" charset="0"/>
                <a:ea typeface="Poppins Light" pitchFamily="34" charset="-122"/>
                <a:cs typeface="Poppins Light" pitchFamily="34" charset="-120"/>
              </a:rPr>
              <a:t>Aryan Pandya</a:t>
            </a:r>
            <a:endParaRPr lang="en-US" sz="2200" b="1" dirty="0">
              <a:solidFill>
                <a:srgbClr val="E5E0DF"/>
              </a:solidFill>
              <a:highlight>
                <a:srgbClr val="050505"/>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629007"/>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The Challenge: Early Detection for Better Healthcare Outcomes</a:t>
            </a:r>
            <a:endParaRPr lang="en-US" sz="4450" dirty="0"/>
          </a:p>
        </p:txBody>
      </p:sp>
      <p:sp>
        <p:nvSpPr>
          <p:cNvPr id="3" name="Shape 1"/>
          <p:cNvSpPr/>
          <p:nvPr/>
        </p:nvSpPr>
        <p:spPr>
          <a:xfrm>
            <a:off x="793790" y="2755344"/>
            <a:ext cx="510302" cy="510302"/>
          </a:xfrm>
          <a:prstGeom prst="roundRect">
            <a:avLst>
              <a:gd name="adj" fmla="val 18669"/>
            </a:avLst>
          </a:prstGeom>
          <a:solidFill>
            <a:srgbClr val="3D3D42"/>
          </a:solidFill>
          <a:ln w="7620">
            <a:solidFill>
              <a:srgbClr val="56565B"/>
            </a:solidFill>
            <a:prstDash val="solid"/>
          </a:ln>
        </p:spPr>
      </p:sp>
      <p:sp>
        <p:nvSpPr>
          <p:cNvPr id="4" name="Text 2"/>
          <p:cNvSpPr/>
          <p:nvPr/>
        </p:nvSpPr>
        <p:spPr>
          <a:xfrm>
            <a:off x="999173" y="2840355"/>
            <a:ext cx="99417" cy="340281"/>
          </a:xfrm>
          <a:prstGeom prst="rect">
            <a:avLst/>
          </a:prstGeom>
          <a:noFill/>
          <a:ln/>
        </p:spPr>
        <p:txBody>
          <a:bodyPr wrap="none" lIns="0" tIns="0" rIns="0" bIns="0" rtlCol="0" anchor="t"/>
          <a:lstStyle/>
          <a:p>
            <a:pPr marL="0" indent="0" algn="ctr">
              <a:lnSpc>
                <a:spcPts val="2650"/>
              </a:lnSpc>
              <a:buNone/>
            </a:pPr>
            <a:r>
              <a:rPr lang="en-US" sz="2650" dirty="0">
                <a:solidFill>
                  <a:srgbClr val="E5E0DF"/>
                </a:solidFill>
                <a:latin typeface="Poppins Light" pitchFamily="34" charset="0"/>
                <a:ea typeface="Poppins Light" pitchFamily="34" charset="-122"/>
                <a:cs typeface="Poppins Light" pitchFamily="34" charset="-120"/>
              </a:rPr>
              <a:t>1</a:t>
            </a:r>
            <a:endParaRPr lang="en-US" sz="2650" dirty="0"/>
          </a:p>
        </p:txBody>
      </p:sp>
      <p:sp>
        <p:nvSpPr>
          <p:cNvPr id="5" name="Text 3"/>
          <p:cNvSpPr/>
          <p:nvPr/>
        </p:nvSpPr>
        <p:spPr>
          <a:xfrm>
            <a:off x="1530906" y="275534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Poppins Light" pitchFamily="34" charset="0"/>
                <a:ea typeface="Poppins Light" pitchFamily="34" charset="-122"/>
                <a:cs typeface="Poppins Light" pitchFamily="34" charset="-120"/>
              </a:rPr>
              <a:t>Key Challenges</a:t>
            </a:r>
            <a:endParaRPr lang="en-US" sz="2200" dirty="0"/>
          </a:p>
        </p:txBody>
      </p:sp>
      <p:sp>
        <p:nvSpPr>
          <p:cNvPr id="6" name="Text 4"/>
          <p:cNvSpPr/>
          <p:nvPr/>
        </p:nvSpPr>
        <p:spPr>
          <a:xfrm>
            <a:off x="1530906" y="3245763"/>
            <a:ext cx="3459242" cy="362902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One of the primary challenges in managing sleep disorders is the lack of early detection. Many individuals remain undiagnosed for years, leading to prolonged suffering and increased healthcare costs. Developing effective diagnostic tools and predictive models is crucial for addressing this issue.</a:t>
            </a:r>
            <a:endParaRPr lang="en-US" sz="1750" dirty="0"/>
          </a:p>
        </p:txBody>
      </p:sp>
      <p:sp>
        <p:nvSpPr>
          <p:cNvPr id="7" name="Shape 5"/>
          <p:cNvSpPr/>
          <p:nvPr/>
        </p:nvSpPr>
        <p:spPr>
          <a:xfrm>
            <a:off x="5216962" y="2755344"/>
            <a:ext cx="510302" cy="510302"/>
          </a:xfrm>
          <a:prstGeom prst="roundRect">
            <a:avLst>
              <a:gd name="adj" fmla="val 18669"/>
            </a:avLst>
          </a:prstGeom>
          <a:solidFill>
            <a:srgbClr val="3D3D42"/>
          </a:solidFill>
          <a:ln w="7620">
            <a:solidFill>
              <a:srgbClr val="56565B"/>
            </a:solidFill>
            <a:prstDash val="solid"/>
          </a:ln>
        </p:spPr>
      </p:sp>
      <p:sp>
        <p:nvSpPr>
          <p:cNvPr id="8" name="Text 6"/>
          <p:cNvSpPr/>
          <p:nvPr/>
        </p:nvSpPr>
        <p:spPr>
          <a:xfrm>
            <a:off x="5374719" y="2840355"/>
            <a:ext cx="194667" cy="340281"/>
          </a:xfrm>
          <a:prstGeom prst="rect">
            <a:avLst/>
          </a:prstGeom>
          <a:noFill/>
          <a:ln/>
        </p:spPr>
        <p:txBody>
          <a:bodyPr wrap="none" lIns="0" tIns="0" rIns="0" bIns="0" rtlCol="0" anchor="t"/>
          <a:lstStyle/>
          <a:p>
            <a:pPr marL="0" indent="0" algn="ctr">
              <a:lnSpc>
                <a:spcPts val="2650"/>
              </a:lnSpc>
              <a:buNone/>
            </a:pPr>
            <a:r>
              <a:rPr lang="en-US" sz="2650" dirty="0">
                <a:solidFill>
                  <a:srgbClr val="E5E0DF"/>
                </a:solidFill>
                <a:latin typeface="Poppins Light" pitchFamily="34" charset="0"/>
                <a:ea typeface="Poppins Light" pitchFamily="34" charset="-122"/>
                <a:cs typeface="Poppins Light" pitchFamily="34" charset="-120"/>
              </a:rPr>
              <a:t>2</a:t>
            </a:r>
            <a:endParaRPr lang="en-US" sz="2650" dirty="0"/>
          </a:p>
        </p:txBody>
      </p:sp>
      <p:sp>
        <p:nvSpPr>
          <p:cNvPr id="9" name="Text 7"/>
          <p:cNvSpPr/>
          <p:nvPr/>
        </p:nvSpPr>
        <p:spPr>
          <a:xfrm>
            <a:off x="5954078" y="2755344"/>
            <a:ext cx="3459242" cy="708660"/>
          </a:xfrm>
          <a:prstGeom prst="rect">
            <a:avLst/>
          </a:prstGeom>
          <a:noFill/>
          <a:ln/>
        </p:spPr>
        <p:txBody>
          <a:bodyPr wrap="square" lIns="0" tIns="0" rIns="0" bIns="0" rtlCol="0" anchor="t"/>
          <a:lstStyle/>
          <a:p>
            <a:pPr marL="0" indent="0">
              <a:lnSpc>
                <a:spcPts val="2750"/>
              </a:lnSpc>
              <a:buNone/>
            </a:pPr>
            <a:r>
              <a:rPr lang="en-US" sz="2200" dirty="0">
                <a:solidFill>
                  <a:srgbClr val="E5E0DF"/>
                </a:solidFill>
                <a:latin typeface="Poppins Light" pitchFamily="34" charset="0"/>
                <a:ea typeface="Poppins Light" pitchFamily="34" charset="-122"/>
                <a:cs typeface="Poppins Light" pitchFamily="34" charset="-120"/>
              </a:rPr>
              <a:t>Benefits of Early Detection</a:t>
            </a:r>
            <a:endParaRPr lang="en-US" sz="2200" dirty="0"/>
          </a:p>
        </p:txBody>
      </p:sp>
      <p:sp>
        <p:nvSpPr>
          <p:cNvPr id="10" name="Text 8"/>
          <p:cNvSpPr/>
          <p:nvPr/>
        </p:nvSpPr>
        <p:spPr>
          <a:xfrm>
            <a:off x="5954078" y="3600093"/>
            <a:ext cx="3459242" cy="399192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Early detection of sleep disorders offers numerous benefits, including timely intervention, improved patient outcomes, and reduced healthcare costs. By identifying individuals at risk, healthcare providers can implement personalized treatment plans and prevent the development of more severe complications.</a:t>
            </a:r>
            <a:endParaRPr lang="en-US" sz="1750" dirty="0"/>
          </a:p>
        </p:txBody>
      </p:sp>
      <p:sp>
        <p:nvSpPr>
          <p:cNvPr id="11" name="Shape 9"/>
          <p:cNvSpPr/>
          <p:nvPr/>
        </p:nvSpPr>
        <p:spPr>
          <a:xfrm>
            <a:off x="9640133" y="2755344"/>
            <a:ext cx="510302" cy="510302"/>
          </a:xfrm>
          <a:prstGeom prst="roundRect">
            <a:avLst>
              <a:gd name="adj" fmla="val 18669"/>
            </a:avLst>
          </a:prstGeom>
          <a:solidFill>
            <a:srgbClr val="3D3D42"/>
          </a:solidFill>
          <a:ln w="7620">
            <a:solidFill>
              <a:srgbClr val="56565B"/>
            </a:solidFill>
            <a:prstDash val="solid"/>
          </a:ln>
        </p:spPr>
      </p:sp>
      <p:sp>
        <p:nvSpPr>
          <p:cNvPr id="12" name="Text 10"/>
          <p:cNvSpPr/>
          <p:nvPr/>
        </p:nvSpPr>
        <p:spPr>
          <a:xfrm>
            <a:off x="9795748" y="2840355"/>
            <a:ext cx="199072" cy="340281"/>
          </a:xfrm>
          <a:prstGeom prst="rect">
            <a:avLst/>
          </a:prstGeom>
          <a:noFill/>
          <a:ln/>
        </p:spPr>
        <p:txBody>
          <a:bodyPr wrap="none" lIns="0" tIns="0" rIns="0" bIns="0" rtlCol="0" anchor="t"/>
          <a:lstStyle/>
          <a:p>
            <a:pPr marL="0" indent="0" algn="ctr">
              <a:lnSpc>
                <a:spcPts val="2650"/>
              </a:lnSpc>
              <a:buNone/>
            </a:pPr>
            <a:r>
              <a:rPr lang="en-US" sz="2650" dirty="0">
                <a:solidFill>
                  <a:srgbClr val="E5E0DF"/>
                </a:solidFill>
                <a:latin typeface="Poppins Light" pitchFamily="34" charset="0"/>
                <a:ea typeface="Poppins Light" pitchFamily="34" charset="-122"/>
                <a:cs typeface="Poppins Light" pitchFamily="34" charset="-120"/>
              </a:rPr>
              <a:t>3</a:t>
            </a:r>
            <a:endParaRPr lang="en-US" sz="2650" dirty="0"/>
          </a:p>
        </p:txBody>
      </p:sp>
      <p:sp>
        <p:nvSpPr>
          <p:cNvPr id="13" name="Text 11"/>
          <p:cNvSpPr/>
          <p:nvPr/>
        </p:nvSpPr>
        <p:spPr>
          <a:xfrm>
            <a:off x="10377249" y="275534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Poppins Light" pitchFamily="34" charset="0"/>
                <a:ea typeface="Poppins Light" pitchFamily="34" charset="-122"/>
                <a:cs typeface="Poppins Light" pitchFamily="34" charset="-120"/>
              </a:rPr>
              <a:t>Healthcare Impact</a:t>
            </a:r>
            <a:endParaRPr lang="en-US" sz="2200" dirty="0"/>
          </a:p>
        </p:txBody>
      </p:sp>
      <p:sp>
        <p:nvSpPr>
          <p:cNvPr id="14" name="Text 12"/>
          <p:cNvSpPr/>
          <p:nvPr/>
        </p:nvSpPr>
        <p:spPr>
          <a:xfrm>
            <a:off x="10377249" y="3245763"/>
            <a:ext cx="3459242" cy="4354830"/>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The early detection of sleep disorders can have a significant impact on healthcare systems worldwide. By improving diagnostic accuracy and efficiency, healthcare providers can allocate resources more effectively and provide better care to those in need. Predictive models offer a promising solution for addressing the growing burden of sleep disorders.</a:t>
            </a:r>
            <a:endParaRPr lang="en-US" sz="1750" dirty="0"/>
          </a:p>
        </p:txBody>
      </p:sp>
      <p:sp>
        <p:nvSpPr>
          <p:cNvPr id="15" name="Text 1">
            <a:extLst>
              <a:ext uri="{FF2B5EF4-FFF2-40B4-BE49-F238E27FC236}">
                <a16:creationId xmlns:a16="http://schemas.microsoft.com/office/drawing/2014/main" id="{6F60143C-A243-E81C-A50C-C8187A69B5EA}"/>
              </a:ext>
            </a:extLst>
          </p:cNvPr>
          <p:cNvSpPr/>
          <p:nvPr/>
        </p:nvSpPr>
        <p:spPr>
          <a:xfrm>
            <a:off x="12599405" y="778667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E5E0DF"/>
                </a:solidFill>
                <a:highlight>
                  <a:srgbClr val="050505"/>
                </a:highlight>
                <a:latin typeface="Poppins Light" pitchFamily="34" charset="0"/>
                <a:ea typeface="Poppins Light" pitchFamily="34" charset="-122"/>
                <a:cs typeface="Poppins Light" pitchFamily="34" charset="-120"/>
              </a:rPr>
              <a:t>Aryan Pandya</a:t>
            </a:r>
            <a:endParaRPr lang="en-US" sz="2200" b="1" dirty="0">
              <a:solidFill>
                <a:srgbClr val="E5E0DF"/>
              </a:solidFill>
              <a:highlight>
                <a:srgbClr val="050505"/>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884992"/>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Data Acquisition: Gathering Insights from Sleep Patterns</a:t>
            </a:r>
            <a:endParaRPr lang="en-US" sz="4450" dirty="0"/>
          </a:p>
        </p:txBody>
      </p:sp>
      <p:sp>
        <p:nvSpPr>
          <p:cNvPr id="3" name="Shape 1"/>
          <p:cNvSpPr/>
          <p:nvPr/>
        </p:nvSpPr>
        <p:spPr>
          <a:xfrm>
            <a:off x="793790" y="2756178"/>
            <a:ext cx="4196358" cy="4588312"/>
          </a:xfrm>
          <a:prstGeom prst="roundRect">
            <a:avLst>
              <a:gd name="adj" fmla="val 2270"/>
            </a:avLst>
          </a:prstGeom>
          <a:solidFill>
            <a:srgbClr val="3D3D42"/>
          </a:solidFill>
          <a:ln w="7620">
            <a:solidFill>
              <a:srgbClr val="56565B"/>
            </a:solidFill>
            <a:prstDash val="solid"/>
          </a:ln>
        </p:spPr>
      </p:sp>
      <p:sp>
        <p:nvSpPr>
          <p:cNvPr id="4" name="Text 2"/>
          <p:cNvSpPr/>
          <p:nvPr/>
        </p:nvSpPr>
        <p:spPr>
          <a:xfrm>
            <a:off x="1028224" y="299061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Poppins Light" pitchFamily="34" charset="0"/>
                <a:ea typeface="Poppins Light" pitchFamily="34" charset="-122"/>
                <a:cs typeface="Poppins Light" pitchFamily="34" charset="-120"/>
              </a:rPr>
              <a:t>Dataset Details</a:t>
            </a:r>
            <a:endParaRPr lang="en-US" sz="2200" dirty="0"/>
          </a:p>
        </p:txBody>
      </p:sp>
      <p:sp>
        <p:nvSpPr>
          <p:cNvPr id="5" name="Text 3"/>
          <p:cNvSpPr/>
          <p:nvPr/>
        </p:nvSpPr>
        <p:spPr>
          <a:xfrm>
            <a:off x="1028224" y="3481030"/>
            <a:ext cx="3727490" cy="362902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The dataset used in this project consists of comprehensive information on sleep patterns, physiological factors, and lifestyle habits. It includes variables such as age, gender, BMI, blood pressure, heart rate, sleep duration, and physical activity levels. This rich dataset provides a solid foundation for building predictive models.</a:t>
            </a:r>
            <a:endParaRPr lang="en-US" sz="1750" dirty="0"/>
          </a:p>
        </p:txBody>
      </p:sp>
      <p:sp>
        <p:nvSpPr>
          <p:cNvPr id="6" name="Shape 4"/>
          <p:cNvSpPr/>
          <p:nvPr/>
        </p:nvSpPr>
        <p:spPr>
          <a:xfrm>
            <a:off x="5216962" y="2756178"/>
            <a:ext cx="4196358" cy="4588312"/>
          </a:xfrm>
          <a:prstGeom prst="roundRect">
            <a:avLst>
              <a:gd name="adj" fmla="val 2270"/>
            </a:avLst>
          </a:prstGeom>
          <a:solidFill>
            <a:srgbClr val="3D3D42"/>
          </a:solidFill>
          <a:ln w="7620">
            <a:solidFill>
              <a:srgbClr val="56565B"/>
            </a:solidFill>
            <a:prstDash val="solid"/>
          </a:ln>
        </p:spPr>
      </p:sp>
      <p:sp>
        <p:nvSpPr>
          <p:cNvPr id="7" name="Text 5"/>
          <p:cNvSpPr/>
          <p:nvPr/>
        </p:nvSpPr>
        <p:spPr>
          <a:xfrm>
            <a:off x="5451396" y="299061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Poppins Light" pitchFamily="34" charset="0"/>
                <a:ea typeface="Poppins Light" pitchFamily="34" charset="-122"/>
                <a:cs typeface="Poppins Light" pitchFamily="34" charset="-120"/>
              </a:rPr>
              <a:t>Data Sources</a:t>
            </a:r>
            <a:endParaRPr lang="en-US" sz="2200" dirty="0"/>
          </a:p>
        </p:txBody>
      </p:sp>
      <p:sp>
        <p:nvSpPr>
          <p:cNvPr id="8" name="Text 6"/>
          <p:cNvSpPr/>
          <p:nvPr/>
        </p:nvSpPr>
        <p:spPr>
          <a:xfrm>
            <a:off x="5451396" y="3481030"/>
            <a:ext cx="3727490" cy="362902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The data was collected from various sources, including sleep clinics, wearable devices, and self-reported surveys. This diverse range of sources ensures a representative sample and minimizes potential biases. The combination of clinical data and real-world measurements enhances the accuracy and reliability of the analysis.</a:t>
            </a:r>
            <a:endParaRPr lang="en-US" sz="1750" dirty="0"/>
          </a:p>
        </p:txBody>
      </p:sp>
      <p:sp>
        <p:nvSpPr>
          <p:cNvPr id="9" name="Shape 7"/>
          <p:cNvSpPr/>
          <p:nvPr/>
        </p:nvSpPr>
        <p:spPr>
          <a:xfrm>
            <a:off x="9640133" y="2756178"/>
            <a:ext cx="4196358" cy="4588312"/>
          </a:xfrm>
          <a:prstGeom prst="roundRect">
            <a:avLst>
              <a:gd name="adj" fmla="val 2270"/>
            </a:avLst>
          </a:prstGeom>
          <a:solidFill>
            <a:srgbClr val="3D3D42"/>
          </a:solidFill>
          <a:ln w="7620">
            <a:solidFill>
              <a:srgbClr val="56565B"/>
            </a:solidFill>
            <a:prstDash val="solid"/>
          </a:ln>
        </p:spPr>
      </p:sp>
      <p:sp>
        <p:nvSpPr>
          <p:cNvPr id="10" name="Text 8"/>
          <p:cNvSpPr/>
          <p:nvPr/>
        </p:nvSpPr>
        <p:spPr>
          <a:xfrm>
            <a:off x="9874568" y="299061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Poppins Light" pitchFamily="34" charset="0"/>
                <a:ea typeface="Poppins Light" pitchFamily="34" charset="-122"/>
                <a:cs typeface="Poppins Light" pitchFamily="34" charset="-120"/>
              </a:rPr>
              <a:t>Key Variables</a:t>
            </a:r>
            <a:endParaRPr lang="en-US" sz="2200" dirty="0"/>
          </a:p>
        </p:txBody>
      </p:sp>
      <p:sp>
        <p:nvSpPr>
          <p:cNvPr id="11" name="Text 9"/>
          <p:cNvSpPr/>
          <p:nvPr/>
        </p:nvSpPr>
        <p:spPr>
          <a:xfrm>
            <a:off x="9874568" y="3481030"/>
            <a:ext cx="3727490" cy="2903220"/>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Key variables in the dataset include sleep duration, sleep quality, physical activity levels, stress levels, and the presence of other health conditions. These variables have been identified as potential predictors of sleep disorders based on previous research and clinical expertise.</a:t>
            </a:r>
            <a:endParaRPr lang="en-US" sz="1750" dirty="0"/>
          </a:p>
        </p:txBody>
      </p:sp>
      <p:sp>
        <p:nvSpPr>
          <p:cNvPr id="12" name="Text 1">
            <a:extLst>
              <a:ext uri="{FF2B5EF4-FFF2-40B4-BE49-F238E27FC236}">
                <a16:creationId xmlns:a16="http://schemas.microsoft.com/office/drawing/2014/main" id="{241C7670-1C65-D8B3-11C5-2142145AF101}"/>
              </a:ext>
            </a:extLst>
          </p:cNvPr>
          <p:cNvSpPr/>
          <p:nvPr/>
        </p:nvSpPr>
        <p:spPr>
          <a:xfrm>
            <a:off x="12599405" y="778667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E5E0DF"/>
                </a:solidFill>
                <a:highlight>
                  <a:srgbClr val="050505"/>
                </a:highlight>
                <a:latin typeface="Poppins Light" pitchFamily="34" charset="0"/>
                <a:ea typeface="Poppins Light" pitchFamily="34" charset="-122"/>
                <a:cs typeface="Poppins Light" pitchFamily="34" charset="-120"/>
              </a:rPr>
              <a:t>Aryan Pandya</a:t>
            </a:r>
            <a:endParaRPr lang="en-US" sz="2200" b="1" dirty="0">
              <a:solidFill>
                <a:srgbClr val="E5E0DF"/>
              </a:solidFill>
              <a:highlight>
                <a:srgbClr val="050505"/>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722590"/>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Exploratory Data Analysis: Unveiling Key Sleep Insights</a:t>
            </a:r>
            <a:endParaRPr lang="en-US" sz="4450" dirty="0"/>
          </a:p>
        </p:txBody>
      </p:sp>
      <p:pic>
        <p:nvPicPr>
          <p:cNvPr id="3" name="Image 0" descr="preencoded.png"/>
          <p:cNvPicPr>
            <a:picLocks noChangeAspect="1"/>
          </p:cNvPicPr>
          <p:nvPr/>
        </p:nvPicPr>
        <p:blipFill>
          <a:blip r:embed="rId3"/>
          <a:stretch>
            <a:fillRect/>
          </a:stretch>
        </p:blipFill>
        <p:spPr>
          <a:xfrm>
            <a:off x="793790" y="2593777"/>
            <a:ext cx="566976" cy="566976"/>
          </a:xfrm>
          <a:prstGeom prst="rect">
            <a:avLst/>
          </a:prstGeom>
        </p:spPr>
      </p:pic>
      <p:sp>
        <p:nvSpPr>
          <p:cNvPr id="4" name="Text 1"/>
          <p:cNvSpPr/>
          <p:nvPr/>
        </p:nvSpPr>
        <p:spPr>
          <a:xfrm>
            <a:off x="793790" y="338756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Visual Analysis</a:t>
            </a:r>
            <a:endParaRPr lang="en-US" sz="2200" dirty="0"/>
          </a:p>
        </p:txBody>
      </p:sp>
      <p:sp>
        <p:nvSpPr>
          <p:cNvPr id="5" name="Text 2"/>
          <p:cNvSpPr/>
          <p:nvPr/>
        </p:nvSpPr>
        <p:spPr>
          <a:xfrm>
            <a:off x="793790" y="3877985"/>
            <a:ext cx="4120753" cy="362902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Exploratory Data Analysis (EDA) is a crucial step in understanding the underlying patterns and relationships within the data. Through visual analysis, we gain insights into the distribution of key variables and identify potential correlations between them. This information informs the feature engineering and model selection processes.</a:t>
            </a:r>
            <a:endParaRPr lang="en-US" sz="1750" dirty="0"/>
          </a:p>
        </p:txBody>
      </p:sp>
      <p:pic>
        <p:nvPicPr>
          <p:cNvPr id="6" name="Image 1" descr="preencoded.png"/>
          <p:cNvPicPr>
            <a:picLocks noChangeAspect="1"/>
          </p:cNvPicPr>
          <p:nvPr/>
        </p:nvPicPr>
        <p:blipFill>
          <a:blip r:embed="rId4"/>
          <a:stretch>
            <a:fillRect/>
          </a:stretch>
        </p:blipFill>
        <p:spPr>
          <a:xfrm>
            <a:off x="5254704" y="2593777"/>
            <a:ext cx="566976" cy="566976"/>
          </a:xfrm>
          <a:prstGeom prst="rect">
            <a:avLst/>
          </a:prstGeom>
        </p:spPr>
      </p:pic>
      <p:sp>
        <p:nvSpPr>
          <p:cNvPr id="7" name="Text 3"/>
          <p:cNvSpPr/>
          <p:nvPr/>
        </p:nvSpPr>
        <p:spPr>
          <a:xfrm>
            <a:off x="5254704" y="3387566"/>
            <a:ext cx="2835473"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Correlation Matrices</a:t>
            </a:r>
            <a:endParaRPr lang="en-US" sz="2200" dirty="0"/>
          </a:p>
        </p:txBody>
      </p:sp>
      <p:sp>
        <p:nvSpPr>
          <p:cNvPr id="8" name="Text 4"/>
          <p:cNvSpPr/>
          <p:nvPr/>
        </p:nvSpPr>
        <p:spPr>
          <a:xfrm>
            <a:off x="5254704" y="3877985"/>
            <a:ext cx="4120872" cy="2903220"/>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Correlation matrices are used to identify relationships between variables. By examining the strength and direction of these correlations, we can gain a deeper understanding of the factors that contribute to sleep disorders. Strong positive or negative correlations may indicate important predictors.</a:t>
            </a:r>
            <a:endParaRPr lang="en-US" sz="1750" dirty="0"/>
          </a:p>
        </p:txBody>
      </p:sp>
      <p:pic>
        <p:nvPicPr>
          <p:cNvPr id="9" name="Image 2" descr="preencoded.png"/>
          <p:cNvPicPr>
            <a:picLocks noChangeAspect="1"/>
          </p:cNvPicPr>
          <p:nvPr/>
        </p:nvPicPr>
        <p:blipFill>
          <a:blip r:embed="rId5"/>
          <a:stretch>
            <a:fillRect/>
          </a:stretch>
        </p:blipFill>
        <p:spPr>
          <a:xfrm>
            <a:off x="9715738" y="2593777"/>
            <a:ext cx="566976" cy="566976"/>
          </a:xfrm>
          <a:prstGeom prst="rect">
            <a:avLst/>
          </a:prstGeom>
        </p:spPr>
      </p:pic>
      <p:sp>
        <p:nvSpPr>
          <p:cNvPr id="10" name="Text 5"/>
          <p:cNvSpPr/>
          <p:nvPr/>
        </p:nvSpPr>
        <p:spPr>
          <a:xfrm>
            <a:off x="9715738" y="338756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Distribution Analysis</a:t>
            </a:r>
            <a:endParaRPr lang="en-US" sz="2200" dirty="0"/>
          </a:p>
        </p:txBody>
      </p:sp>
      <p:sp>
        <p:nvSpPr>
          <p:cNvPr id="11" name="Text 6"/>
          <p:cNvSpPr/>
          <p:nvPr/>
        </p:nvSpPr>
        <p:spPr>
          <a:xfrm>
            <a:off x="9715738" y="3877985"/>
            <a:ext cx="4120753" cy="2903220"/>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Distribution analysis involves examining the frequency and spread of values for each variable. Histograms, box plots, and other visual tools are used to identify patterns such as skewness, outliers, and modality. This information helps in cleaning and transforming the data for model building.</a:t>
            </a:r>
            <a:endParaRPr lang="en-US" sz="1750" dirty="0"/>
          </a:p>
        </p:txBody>
      </p:sp>
      <p:sp>
        <p:nvSpPr>
          <p:cNvPr id="12" name="Text 1">
            <a:extLst>
              <a:ext uri="{FF2B5EF4-FFF2-40B4-BE49-F238E27FC236}">
                <a16:creationId xmlns:a16="http://schemas.microsoft.com/office/drawing/2014/main" id="{546B7A54-3F3C-62FF-7113-245C9E2CC360}"/>
              </a:ext>
            </a:extLst>
          </p:cNvPr>
          <p:cNvSpPr/>
          <p:nvPr/>
        </p:nvSpPr>
        <p:spPr>
          <a:xfrm>
            <a:off x="12599405" y="778667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E5E0DF"/>
                </a:solidFill>
                <a:highlight>
                  <a:srgbClr val="050505"/>
                </a:highlight>
                <a:latin typeface="Poppins Light" pitchFamily="34" charset="0"/>
                <a:ea typeface="Poppins Light" pitchFamily="34" charset="-122"/>
                <a:cs typeface="Poppins Light" pitchFamily="34" charset="-120"/>
              </a:rPr>
              <a:t>Aryan Pandya</a:t>
            </a:r>
            <a:endParaRPr lang="en-US" sz="2200" b="1" dirty="0">
              <a:solidFill>
                <a:srgbClr val="E5E0DF"/>
              </a:solidFill>
              <a:highlight>
                <a:srgbClr val="050505"/>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963233"/>
            <a:ext cx="9085302" cy="708779"/>
          </a:xfrm>
          <a:prstGeom prst="rect">
            <a:avLst/>
          </a:prstGeom>
          <a:noFill/>
          <a:ln/>
        </p:spPr>
        <p:txBody>
          <a:bodyPr wrap="non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Data Acquisition and Exploration</a:t>
            </a:r>
            <a:endParaRPr lang="en-US" sz="4450" dirty="0"/>
          </a:p>
        </p:txBody>
      </p:sp>
      <p:sp>
        <p:nvSpPr>
          <p:cNvPr id="4" name="Text 1"/>
          <p:cNvSpPr/>
          <p:nvPr/>
        </p:nvSpPr>
        <p:spPr>
          <a:xfrm>
            <a:off x="793790" y="5012174"/>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The initial dataset consists of a variety of sleep-related features. We will explore sleep duration, sleep quality, physical activity, stress levels, and BMI. Analyzing relationships between these variables, we aim to identify trends and correlations.</a:t>
            </a:r>
            <a:endParaRPr lang="en-US" sz="1750" dirty="0"/>
          </a:p>
        </p:txBody>
      </p:sp>
      <p:sp>
        <p:nvSpPr>
          <p:cNvPr id="5" name="Shape 2"/>
          <p:cNvSpPr/>
          <p:nvPr/>
        </p:nvSpPr>
        <p:spPr>
          <a:xfrm>
            <a:off x="793790" y="6248281"/>
            <a:ext cx="510302" cy="510302"/>
          </a:xfrm>
          <a:prstGeom prst="roundRect">
            <a:avLst>
              <a:gd name="adj" fmla="val 18669"/>
            </a:avLst>
          </a:prstGeom>
          <a:solidFill>
            <a:srgbClr val="3D3D42"/>
          </a:solidFill>
          <a:ln w="7620">
            <a:solidFill>
              <a:srgbClr val="56565B"/>
            </a:solidFill>
            <a:prstDash val="solid"/>
          </a:ln>
        </p:spPr>
      </p:sp>
      <p:sp>
        <p:nvSpPr>
          <p:cNvPr id="6" name="Text 3"/>
          <p:cNvSpPr/>
          <p:nvPr/>
        </p:nvSpPr>
        <p:spPr>
          <a:xfrm>
            <a:off x="999173" y="6333292"/>
            <a:ext cx="99417" cy="340281"/>
          </a:xfrm>
          <a:prstGeom prst="rect">
            <a:avLst/>
          </a:prstGeom>
          <a:noFill/>
          <a:ln/>
        </p:spPr>
        <p:txBody>
          <a:bodyPr wrap="none" lIns="0" tIns="0" rIns="0" bIns="0" rtlCol="0" anchor="t"/>
          <a:lstStyle/>
          <a:p>
            <a:pPr marL="0" indent="0" algn="ctr">
              <a:lnSpc>
                <a:spcPts val="2650"/>
              </a:lnSpc>
              <a:buNone/>
            </a:pPr>
            <a:r>
              <a:rPr lang="en-US" sz="2650" dirty="0">
                <a:solidFill>
                  <a:srgbClr val="E5E0DF"/>
                </a:solidFill>
                <a:latin typeface="Poppins Light" pitchFamily="34" charset="0"/>
                <a:ea typeface="Poppins Light" pitchFamily="34" charset="-122"/>
                <a:cs typeface="Poppins Light" pitchFamily="34" charset="-120"/>
              </a:rPr>
              <a:t>1</a:t>
            </a:r>
            <a:endParaRPr lang="en-US" sz="2650" dirty="0"/>
          </a:p>
        </p:txBody>
      </p:sp>
      <p:sp>
        <p:nvSpPr>
          <p:cNvPr id="7" name="Text 4"/>
          <p:cNvSpPr/>
          <p:nvPr/>
        </p:nvSpPr>
        <p:spPr>
          <a:xfrm>
            <a:off x="1530906" y="624828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Poppins Light" pitchFamily="34" charset="0"/>
                <a:ea typeface="Poppins Light" pitchFamily="34" charset="-122"/>
                <a:cs typeface="Poppins Light" pitchFamily="34" charset="-120"/>
              </a:rPr>
              <a:t>Features</a:t>
            </a:r>
            <a:endParaRPr lang="en-US" sz="2200" dirty="0"/>
          </a:p>
        </p:txBody>
      </p:sp>
      <p:sp>
        <p:nvSpPr>
          <p:cNvPr id="8" name="Text 5"/>
          <p:cNvSpPr/>
          <p:nvPr/>
        </p:nvSpPr>
        <p:spPr>
          <a:xfrm>
            <a:off x="1530906" y="6738699"/>
            <a:ext cx="5670947"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Sleep duration, quality, activity.</a:t>
            </a:r>
            <a:endParaRPr lang="en-US" sz="1750" dirty="0"/>
          </a:p>
        </p:txBody>
      </p:sp>
      <p:sp>
        <p:nvSpPr>
          <p:cNvPr id="9" name="Shape 6"/>
          <p:cNvSpPr/>
          <p:nvPr/>
        </p:nvSpPr>
        <p:spPr>
          <a:xfrm>
            <a:off x="7428667" y="6248281"/>
            <a:ext cx="510302" cy="510302"/>
          </a:xfrm>
          <a:prstGeom prst="roundRect">
            <a:avLst>
              <a:gd name="adj" fmla="val 18669"/>
            </a:avLst>
          </a:prstGeom>
          <a:solidFill>
            <a:srgbClr val="3D3D42"/>
          </a:solidFill>
          <a:ln w="7620">
            <a:solidFill>
              <a:srgbClr val="56565B"/>
            </a:solidFill>
            <a:prstDash val="solid"/>
          </a:ln>
        </p:spPr>
      </p:sp>
      <p:sp>
        <p:nvSpPr>
          <p:cNvPr id="10" name="Text 7"/>
          <p:cNvSpPr/>
          <p:nvPr/>
        </p:nvSpPr>
        <p:spPr>
          <a:xfrm>
            <a:off x="7586424" y="6333292"/>
            <a:ext cx="194667" cy="340281"/>
          </a:xfrm>
          <a:prstGeom prst="rect">
            <a:avLst/>
          </a:prstGeom>
          <a:noFill/>
          <a:ln/>
        </p:spPr>
        <p:txBody>
          <a:bodyPr wrap="none" lIns="0" tIns="0" rIns="0" bIns="0" rtlCol="0" anchor="t"/>
          <a:lstStyle/>
          <a:p>
            <a:pPr marL="0" indent="0" algn="ctr">
              <a:lnSpc>
                <a:spcPts val="2650"/>
              </a:lnSpc>
              <a:buNone/>
            </a:pPr>
            <a:r>
              <a:rPr lang="en-US" sz="2650" dirty="0">
                <a:solidFill>
                  <a:srgbClr val="E5E0DF"/>
                </a:solidFill>
                <a:latin typeface="Poppins Light" pitchFamily="34" charset="0"/>
                <a:ea typeface="Poppins Light" pitchFamily="34" charset="-122"/>
                <a:cs typeface="Poppins Light" pitchFamily="34" charset="-120"/>
              </a:rPr>
              <a:t>2</a:t>
            </a:r>
            <a:endParaRPr lang="en-US" sz="2650" dirty="0"/>
          </a:p>
        </p:txBody>
      </p:sp>
      <p:sp>
        <p:nvSpPr>
          <p:cNvPr id="11" name="Text 8"/>
          <p:cNvSpPr/>
          <p:nvPr/>
        </p:nvSpPr>
        <p:spPr>
          <a:xfrm>
            <a:off x="8165783" y="624828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Poppins Light" pitchFamily="34" charset="0"/>
                <a:ea typeface="Poppins Light" pitchFamily="34" charset="-122"/>
                <a:cs typeface="Poppins Light" pitchFamily="34" charset="-120"/>
              </a:rPr>
              <a:t>Analysis</a:t>
            </a:r>
            <a:endParaRPr lang="en-US" sz="2200" dirty="0"/>
          </a:p>
        </p:txBody>
      </p:sp>
      <p:sp>
        <p:nvSpPr>
          <p:cNvPr id="12" name="Text 9"/>
          <p:cNvSpPr/>
          <p:nvPr/>
        </p:nvSpPr>
        <p:spPr>
          <a:xfrm>
            <a:off x="8165783" y="6738699"/>
            <a:ext cx="5670947"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Identify trends and correlations.</a:t>
            </a:r>
            <a:endParaRPr lang="en-US" sz="1750" dirty="0"/>
          </a:p>
        </p:txBody>
      </p:sp>
      <p:sp>
        <p:nvSpPr>
          <p:cNvPr id="13" name="Text 1">
            <a:extLst>
              <a:ext uri="{FF2B5EF4-FFF2-40B4-BE49-F238E27FC236}">
                <a16:creationId xmlns:a16="http://schemas.microsoft.com/office/drawing/2014/main" id="{76BBD120-1E67-205C-3946-5761B3052D3C}"/>
              </a:ext>
            </a:extLst>
          </p:cNvPr>
          <p:cNvSpPr/>
          <p:nvPr/>
        </p:nvSpPr>
        <p:spPr>
          <a:xfrm>
            <a:off x="12599405" y="778667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E5E0DF"/>
                </a:solidFill>
                <a:highlight>
                  <a:srgbClr val="050505"/>
                </a:highlight>
                <a:latin typeface="Poppins Light" pitchFamily="34" charset="0"/>
                <a:ea typeface="Poppins Light" pitchFamily="34" charset="-122"/>
                <a:cs typeface="Poppins Light" pitchFamily="34" charset="-120"/>
              </a:rPr>
              <a:t>Aryan Pandya</a:t>
            </a:r>
            <a:endParaRPr lang="en-US" sz="2200" b="1" dirty="0">
              <a:solidFill>
                <a:srgbClr val="E5E0DF"/>
              </a:solidFill>
              <a:highlight>
                <a:srgbClr val="050505"/>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254063-642F-8765-9078-CDF407A3D960}"/>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BB01282-E8D7-CC93-0553-0DA9112874A5}"/>
              </a:ext>
            </a:extLst>
          </p:cNvPr>
          <p:cNvSpPr/>
          <p:nvPr/>
        </p:nvSpPr>
        <p:spPr>
          <a:xfrm>
            <a:off x="793790" y="336753"/>
            <a:ext cx="1001555" cy="771673"/>
          </a:xfrm>
          <a:prstGeom prst="rect">
            <a:avLst/>
          </a:prstGeom>
          <a:noFill/>
          <a:ln/>
        </p:spPr>
        <p:txBody>
          <a:bodyPr wrap="square" lIns="0" tIns="0" rIns="0" bIns="0" rtlCol="0" anchor="t"/>
          <a:lstStyle/>
          <a:p>
            <a:pPr marL="0" indent="0">
              <a:lnSpc>
                <a:spcPts val="5550"/>
              </a:lnSpc>
              <a:buNone/>
            </a:pPr>
            <a:r>
              <a:rPr lang="en-US" sz="3400" b="1" dirty="0">
                <a:solidFill>
                  <a:srgbClr val="F2F2F3"/>
                </a:solidFill>
                <a:latin typeface="Poppins Light" pitchFamily="34" charset="0"/>
                <a:ea typeface="Poppins Light" pitchFamily="34" charset="-122"/>
                <a:cs typeface="Poppins Light" pitchFamily="34" charset="-120"/>
              </a:rPr>
              <a:t>EDA:</a:t>
            </a:r>
            <a:endParaRPr lang="en-US" sz="3400" b="1" dirty="0"/>
          </a:p>
        </p:txBody>
      </p:sp>
      <p:pic>
        <p:nvPicPr>
          <p:cNvPr id="3" name="Image 0" descr="preencoded.png">
            <a:extLst>
              <a:ext uri="{FF2B5EF4-FFF2-40B4-BE49-F238E27FC236}">
                <a16:creationId xmlns:a16="http://schemas.microsoft.com/office/drawing/2014/main" id="{1D516E20-B088-894F-D3F9-FCF0F2B56726}"/>
              </a:ext>
            </a:extLst>
          </p:cNvPr>
          <p:cNvPicPr>
            <a:picLocks noChangeAspect="1"/>
          </p:cNvPicPr>
          <p:nvPr/>
        </p:nvPicPr>
        <p:blipFill>
          <a:blip r:embed="rId3"/>
          <a:stretch>
            <a:fillRect/>
          </a:stretch>
        </p:blipFill>
        <p:spPr>
          <a:xfrm>
            <a:off x="1826169" y="562594"/>
            <a:ext cx="325164" cy="325164"/>
          </a:xfrm>
          <a:prstGeom prst="rect">
            <a:avLst/>
          </a:prstGeom>
        </p:spPr>
      </p:pic>
      <p:sp>
        <p:nvSpPr>
          <p:cNvPr id="4" name="Text 1">
            <a:extLst>
              <a:ext uri="{FF2B5EF4-FFF2-40B4-BE49-F238E27FC236}">
                <a16:creationId xmlns:a16="http://schemas.microsoft.com/office/drawing/2014/main" id="{135FFDB4-0F2B-64E7-92DF-C4C90416940E}"/>
              </a:ext>
            </a:extLst>
          </p:cNvPr>
          <p:cNvSpPr/>
          <p:nvPr/>
        </p:nvSpPr>
        <p:spPr>
          <a:xfrm>
            <a:off x="2206235" y="562594"/>
            <a:ext cx="1626024" cy="45719"/>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Visual Analysis</a:t>
            </a:r>
            <a:endParaRPr lang="en-US" sz="2200" dirty="0"/>
          </a:p>
        </p:txBody>
      </p:sp>
      <p:pic>
        <p:nvPicPr>
          <p:cNvPr id="1026" name="Picture 2">
            <a:extLst>
              <a:ext uri="{FF2B5EF4-FFF2-40B4-BE49-F238E27FC236}">
                <a16:creationId xmlns:a16="http://schemas.microsoft.com/office/drawing/2014/main" id="{B966FFF1-5328-8901-B553-24EB26A5BC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1848" y="1131707"/>
            <a:ext cx="3514489" cy="30442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87306BA-C390-1E67-6873-664D92BBA4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2742" y="2653810"/>
            <a:ext cx="8207298" cy="54531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6E997B2A-B0F4-E8DC-7B67-E7A41849D6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8751" y="4419862"/>
            <a:ext cx="4075670" cy="3530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6484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094786"/>
            <a:ext cx="6765250" cy="708779"/>
          </a:xfrm>
          <a:prstGeom prst="rect">
            <a:avLst/>
          </a:prstGeom>
          <a:noFill/>
          <a:ln/>
        </p:spPr>
        <p:txBody>
          <a:bodyPr wrap="non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Handling Missing Values</a:t>
            </a:r>
            <a:endParaRPr lang="en-US" sz="4450" dirty="0"/>
          </a:p>
        </p:txBody>
      </p:sp>
      <p:sp>
        <p:nvSpPr>
          <p:cNvPr id="4" name="Text 1"/>
          <p:cNvSpPr/>
          <p:nvPr/>
        </p:nvSpPr>
        <p:spPr>
          <a:xfrm>
            <a:off x="6280190" y="3143726"/>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Missing values pose a challenge. Several strategies are applied to deal with missing data. One approach is removing rows containing missing values. Alternatively, values are imputed using mean or median imputation.</a:t>
            </a:r>
            <a:endParaRPr lang="en-US" sz="1750" dirty="0"/>
          </a:p>
        </p:txBody>
      </p:sp>
      <p:pic>
        <p:nvPicPr>
          <p:cNvPr id="5" name="Image 1" descr="preencoded.png"/>
          <p:cNvPicPr>
            <a:picLocks noChangeAspect="1"/>
          </p:cNvPicPr>
          <p:nvPr/>
        </p:nvPicPr>
        <p:blipFill>
          <a:blip r:embed="rId4"/>
          <a:stretch>
            <a:fillRect/>
          </a:stretch>
        </p:blipFill>
        <p:spPr>
          <a:xfrm>
            <a:off x="6280190" y="4487585"/>
            <a:ext cx="566976" cy="566976"/>
          </a:xfrm>
          <a:prstGeom prst="rect">
            <a:avLst/>
          </a:prstGeom>
        </p:spPr>
      </p:pic>
      <p:sp>
        <p:nvSpPr>
          <p:cNvPr id="6" name="Text 2"/>
          <p:cNvSpPr/>
          <p:nvPr/>
        </p:nvSpPr>
        <p:spPr>
          <a:xfrm>
            <a:off x="6280190" y="528137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Removal</a:t>
            </a:r>
            <a:endParaRPr lang="en-US" sz="2200" dirty="0"/>
          </a:p>
        </p:txBody>
      </p:sp>
      <p:sp>
        <p:nvSpPr>
          <p:cNvPr id="7" name="Text 3"/>
          <p:cNvSpPr/>
          <p:nvPr/>
        </p:nvSpPr>
        <p:spPr>
          <a:xfrm>
            <a:off x="6280190" y="5771793"/>
            <a:ext cx="3608070"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Remove rows with missing data.</a:t>
            </a:r>
            <a:endParaRPr lang="en-US" sz="1750" dirty="0"/>
          </a:p>
        </p:txBody>
      </p:sp>
      <p:pic>
        <p:nvPicPr>
          <p:cNvPr id="8" name="Image 2" descr="preencoded.png"/>
          <p:cNvPicPr>
            <a:picLocks noChangeAspect="1"/>
          </p:cNvPicPr>
          <p:nvPr/>
        </p:nvPicPr>
        <p:blipFill>
          <a:blip r:embed="rId5"/>
          <a:stretch>
            <a:fillRect/>
          </a:stretch>
        </p:blipFill>
        <p:spPr>
          <a:xfrm>
            <a:off x="10228421" y="4487585"/>
            <a:ext cx="566976" cy="566976"/>
          </a:xfrm>
          <a:prstGeom prst="rect">
            <a:avLst/>
          </a:prstGeom>
        </p:spPr>
      </p:pic>
      <p:sp>
        <p:nvSpPr>
          <p:cNvPr id="9" name="Text 4"/>
          <p:cNvSpPr/>
          <p:nvPr/>
        </p:nvSpPr>
        <p:spPr>
          <a:xfrm>
            <a:off x="10228421" y="528137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Imputation</a:t>
            </a:r>
            <a:endParaRPr lang="en-US" sz="2200" dirty="0"/>
          </a:p>
        </p:txBody>
      </p:sp>
      <p:sp>
        <p:nvSpPr>
          <p:cNvPr id="10" name="Text 5"/>
          <p:cNvSpPr/>
          <p:nvPr/>
        </p:nvSpPr>
        <p:spPr>
          <a:xfrm>
            <a:off x="10228421" y="5771793"/>
            <a:ext cx="3608189"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Replace with mean or median.</a:t>
            </a:r>
            <a:endParaRPr lang="en-US" sz="1750" dirty="0"/>
          </a:p>
        </p:txBody>
      </p:sp>
      <p:sp>
        <p:nvSpPr>
          <p:cNvPr id="11" name="Text 1">
            <a:extLst>
              <a:ext uri="{FF2B5EF4-FFF2-40B4-BE49-F238E27FC236}">
                <a16:creationId xmlns:a16="http://schemas.microsoft.com/office/drawing/2014/main" id="{0F60A278-C7F2-FEA2-6323-ACECBCB2C18C}"/>
              </a:ext>
            </a:extLst>
          </p:cNvPr>
          <p:cNvSpPr/>
          <p:nvPr/>
        </p:nvSpPr>
        <p:spPr>
          <a:xfrm>
            <a:off x="12599405" y="778667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E5E0DF"/>
                </a:solidFill>
                <a:highlight>
                  <a:srgbClr val="050505"/>
                </a:highlight>
                <a:latin typeface="Poppins Light" pitchFamily="34" charset="0"/>
                <a:ea typeface="Poppins Light" pitchFamily="34" charset="-122"/>
                <a:cs typeface="Poppins Light" pitchFamily="34" charset="-120"/>
              </a:rPr>
              <a:t>Aryan Pandya</a:t>
            </a:r>
            <a:endParaRPr lang="en-US" sz="2200" b="1" dirty="0">
              <a:solidFill>
                <a:srgbClr val="E5E0DF"/>
              </a:solidFill>
              <a:highlight>
                <a:srgbClr val="050505"/>
              </a:highligh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TotalTime>
  <Words>2041</Words>
  <Application>Microsoft Office PowerPoint</Application>
  <PresentationFormat>Custom</PresentationFormat>
  <Paragraphs>181</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Poppins Light</vt:lpstr>
      <vt:lpstr>Arial</vt:lpstr>
      <vt:lpstr>Roboto Light</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ARYAN PANDYA</cp:lastModifiedBy>
  <cp:revision>3</cp:revision>
  <dcterms:created xsi:type="dcterms:W3CDTF">2025-02-13T19:30:07Z</dcterms:created>
  <dcterms:modified xsi:type="dcterms:W3CDTF">2025-02-14T22:02:56Z</dcterms:modified>
</cp:coreProperties>
</file>